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HK Grotesk Bold" charset="1" panose="00000800000000000000"/>
      <p:regular r:id="rId14"/>
    </p:embeddedFont>
    <p:embeddedFont>
      <p:font typeface="HK Grotesk Bold Italics" charset="1" panose="00000800000000000000"/>
      <p:regular r:id="rId15"/>
    </p:embeddedFont>
    <p:embeddedFont>
      <p:font typeface="HK Grotesk Medium" charset="1" panose="00000600000000000000"/>
      <p:regular r:id="rId16"/>
    </p:embeddedFont>
    <p:embeddedFont>
      <p:font typeface="HK Grotesk Medium Bold" charset="1" panose="00000700000000000000"/>
      <p:regular r:id="rId17"/>
    </p:embeddedFont>
    <p:embeddedFont>
      <p:font typeface="HK Grotesk Medium Italics" charset="1" panose="00000600000000000000"/>
      <p:regular r:id="rId18"/>
    </p:embeddedFont>
    <p:embeddedFont>
      <p:font typeface="HK Grotesk Medium Bold Italics" charset="1" panose="00000700000000000000"/>
      <p:regular r:id="rId19"/>
    </p:embeddedFont>
    <p:embeddedFont>
      <p:font typeface="Open Sans Light" charset="1" panose="020B0306030504020204"/>
      <p:regular r:id="rId20"/>
    </p:embeddedFont>
    <p:embeddedFont>
      <p:font typeface="Open Sans Light Bold" charset="1" panose="020B0806030504020204"/>
      <p:regular r:id="rId21"/>
    </p:embeddedFont>
    <p:embeddedFont>
      <p:font typeface="Open Sans Light Italics" charset="1" panose="020B0306030504020204"/>
      <p:regular r:id="rId22"/>
    </p:embeddedFont>
    <p:embeddedFont>
      <p:font typeface="Open Sans Light Bold Italics" charset="1" panose="020B0806030504020204"/>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35.png" Type="http://schemas.openxmlformats.org/officeDocument/2006/relationships/image"/><Relationship Id="rId2" Target="../media/image31.svg" Type="http://schemas.openxmlformats.org/officeDocument/2006/relationships/image"/><Relationship Id="rId3" Target="../media/image29.png" Type="http://schemas.openxmlformats.org/officeDocument/2006/relationships/image"/><Relationship Id="rId4" Target="../media/image20.sv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sv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jpeg" Type="http://schemas.openxmlformats.org/officeDocument/2006/relationships/image"/><Relationship Id="rId4"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jpeg" Type="http://schemas.openxmlformats.org/officeDocument/2006/relationships/image"/><Relationship Id="rId5" Target="../media/image4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4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svg" Type="http://schemas.openxmlformats.org/officeDocument/2006/relationships/image"/><Relationship Id="rId3"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3.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svg" Type="http://schemas.openxmlformats.org/officeDocument/2006/relationships/image"/><Relationship Id="rId5" Target="../media/image17.svg" Type="http://schemas.openxmlformats.org/officeDocument/2006/relationships/image"/><Relationship Id="rId6" Target="../media/image18.svg" Type="http://schemas.openxmlformats.org/officeDocument/2006/relationships/image"/><Relationship Id="rId7" Target="../media/image19.svg" Type="http://schemas.openxmlformats.org/officeDocument/2006/relationships/image"/><Relationship Id="rId8" Target="../media/image20.sv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svg" Type="http://schemas.openxmlformats.org/officeDocument/2006/relationships/image"/><Relationship Id="rId3" Target="../media/image22.svg" Type="http://schemas.openxmlformats.org/officeDocument/2006/relationships/image"/><Relationship Id="rId4" Target="../media/image23.svg" Type="http://schemas.openxmlformats.org/officeDocument/2006/relationships/image"/><Relationship Id="rId5"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svg" Type="http://schemas.openxmlformats.org/officeDocument/2006/relationships/image"/><Relationship Id="rId3" Target="../media/image25.svg" Type="http://schemas.openxmlformats.org/officeDocument/2006/relationships/image"/><Relationship Id="rId4" Target="../media/image20.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28.pn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1056800" y="8845797"/>
            <a:ext cx="6183450" cy="412503"/>
          </a:xfrm>
          <a:prstGeom prst="rect">
            <a:avLst/>
          </a:prstGeom>
        </p:spPr>
        <p:txBody>
          <a:bodyPr anchor="t" rtlCol="false" tIns="0" lIns="0" bIns="0" rIns="0">
            <a:spAutoFit/>
          </a:bodyPr>
          <a:lstStyle/>
          <a:p>
            <a:pPr algn="r">
              <a:lnSpc>
                <a:spcPts val="3360"/>
              </a:lnSpc>
            </a:pPr>
            <a:r>
              <a:rPr lang="en-US" sz="2800">
                <a:solidFill>
                  <a:srgbClr val="FFFFFF"/>
                </a:solidFill>
                <a:latin typeface="HK Grotesk Medium"/>
              </a:rPr>
              <a:t>Machine Learning</a:t>
            </a:r>
          </a:p>
        </p:txBody>
      </p:sp>
      <p:grpSp>
        <p:nvGrpSpPr>
          <p:cNvPr name="Group 3" id="3"/>
          <p:cNvGrpSpPr/>
          <p:nvPr/>
        </p:nvGrpSpPr>
        <p:grpSpPr>
          <a:xfrm rot="0">
            <a:off x="1028700" y="1028700"/>
            <a:ext cx="7706900" cy="5137933"/>
            <a:chOff x="0" y="0"/>
            <a:chExt cx="10275866" cy="6850578"/>
          </a:xfrm>
        </p:grpSpPr>
        <p:pic>
          <p:nvPicPr>
            <p:cNvPr name="Picture 4" id="4"/>
            <p:cNvPicPr>
              <a:picLocks noChangeAspect="true"/>
            </p:cNvPicPr>
            <p:nvPr/>
          </p:nvPicPr>
          <p:blipFill>
            <a:blip r:embed="rId2"/>
            <a:srcRect l="0" t="0" r="0" b="0"/>
            <a:stretch>
              <a:fillRect/>
            </a:stretch>
          </p:blipFill>
          <p:spPr>
            <a:xfrm flipH="false" flipV="false" rot="0">
              <a:off x="3425289" y="0"/>
              <a:ext cx="6850578" cy="685057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6850578" cy="6850578"/>
            </a:xfrm>
            <a:prstGeom prst="rect">
              <a:avLst/>
            </a:prstGeom>
          </p:spPr>
        </p:pic>
      </p:grpSp>
      <p:sp>
        <p:nvSpPr>
          <p:cNvPr name="TextBox 6" id="6"/>
          <p:cNvSpPr txBox="true"/>
          <p:nvPr/>
        </p:nvSpPr>
        <p:spPr>
          <a:xfrm rot="0">
            <a:off x="7058787" y="1019175"/>
            <a:ext cx="10200513" cy="5007158"/>
          </a:xfrm>
          <a:prstGeom prst="rect">
            <a:avLst/>
          </a:prstGeom>
        </p:spPr>
        <p:txBody>
          <a:bodyPr anchor="t" rtlCol="false" tIns="0" lIns="0" bIns="0" rIns="0">
            <a:spAutoFit/>
          </a:bodyPr>
          <a:lstStyle/>
          <a:p>
            <a:pPr>
              <a:lnSpc>
                <a:spcPts val="13200"/>
              </a:lnSpc>
            </a:pPr>
            <a:r>
              <a:rPr lang="en-US" sz="10999">
                <a:solidFill>
                  <a:srgbClr val="FFFFFF"/>
                </a:solidFill>
                <a:latin typeface="HK Grotesk Bold"/>
              </a:rPr>
              <a:t>Movie Recommender</a:t>
            </a:r>
          </a:p>
          <a:p>
            <a:pPr>
              <a:lnSpc>
                <a:spcPts val="13199"/>
              </a:lnSpc>
            </a:pPr>
            <a:r>
              <a:rPr lang="en-US" sz="11000">
                <a:solidFill>
                  <a:srgbClr val="FFFFFF"/>
                </a:solidFill>
                <a:latin typeface="HK Grotesk Bold"/>
              </a:rPr>
              <a:t>System</a:t>
            </a:r>
          </a:p>
        </p:txBody>
      </p:sp>
      <p:sp>
        <p:nvSpPr>
          <p:cNvPr name="TextBox 7" id="7"/>
          <p:cNvSpPr txBox="true"/>
          <p:nvPr/>
        </p:nvSpPr>
        <p:spPr>
          <a:xfrm rot="0">
            <a:off x="15966545" y="385376"/>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01</a:t>
            </a:r>
          </a:p>
        </p:txBody>
      </p:sp>
      <p:sp>
        <p:nvSpPr>
          <p:cNvPr name="TextBox 8" id="8"/>
          <p:cNvSpPr txBox="true"/>
          <p:nvPr/>
        </p:nvSpPr>
        <p:spPr>
          <a:xfrm rot="0">
            <a:off x="2442485" y="7153275"/>
            <a:ext cx="4879330" cy="2105025"/>
          </a:xfrm>
          <a:prstGeom prst="rect">
            <a:avLst/>
          </a:prstGeom>
        </p:spPr>
        <p:txBody>
          <a:bodyPr anchor="t" rtlCol="false" tIns="0" lIns="0" bIns="0" rIns="0">
            <a:spAutoFit/>
          </a:bodyPr>
          <a:lstStyle/>
          <a:p>
            <a:pPr algn="ctr">
              <a:lnSpc>
                <a:spcPts val="4199"/>
              </a:lnSpc>
            </a:pPr>
            <a:r>
              <a:rPr lang="en-US" sz="2999">
                <a:solidFill>
                  <a:srgbClr val="FFFFFF"/>
                </a:solidFill>
                <a:latin typeface="Open Sans Light"/>
              </a:rPr>
              <a:t>Devam Shah AU1841044</a:t>
            </a:r>
          </a:p>
          <a:p>
            <a:pPr algn="ctr">
              <a:lnSpc>
                <a:spcPts val="4199"/>
              </a:lnSpc>
            </a:pPr>
            <a:r>
              <a:rPr lang="en-US" sz="2999">
                <a:solidFill>
                  <a:srgbClr val="FFFFFF"/>
                </a:solidFill>
                <a:latin typeface="Open Sans Light"/>
              </a:rPr>
              <a:t>Parth Serkheliya AU1841045</a:t>
            </a:r>
          </a:p>
          <a:p>
            <a:pPr algn="ctr">
              <a:lnSpc>
                <a:spcPts val="4199"/>
              </a:lnSpc>
            </a:pPr>
            <a:r>
              <a:rPr lang="en-US" sz="2999">
                <a:solidFill>
                  <a:srgbClr val="FFFFFF"/>
                </a:solidFill>
                <a:latin typeface="Open Sans Light"/>
              </a:rPr>
              <a:t>Nancy Radadia AU1841070</a:t>
            </a:r>
          </a:p>
          <a:p>
            <a:pPr algn="ctr">
              <a:lnSpc>
                <a:spcPts val="4199"/>
              </a:lnSpc>
            </a:pPr>
            <a:r>
              <a:rPr lang="en-US" sz="2999">
                <a:solidFill>
                  <a:srgbClr val="FFFFFF"/>
                </a:solidFill>
                <a:latin typeface="Open Sans Light"/>
              </a:rPr>
              <a:t>Varshil Shah AU1841095</a:t>
            </a:r>
          </a:p>
        </p:txBody>
      </p:sp>
      <p:sp>
        <p:nvSpPr>
          <p:cNvPr name="TextBox 9" id="9"/>
          <p:cNvSpPr txBox="true"/>
          <p:nvPr/>
        </p:nvSpPr>
        <p:spPr>
          <a:xfrm rot="0">
            <a:off x="4134363" y="6071383"/>
            <a:ext cx="1495574" cy="887095"/>
          </a:xfrm>
          <a:prstGeom prst="rect">
            <a:avLst/>
          </a:prstGeom>
        </p:spPr>
        <p:txBody>
          <a:bodyPr anchor="t" rtlCol="false" tIns="0" lIns="0" bIns="0" rIns="0">
            <a:spAutoFit/>
          </a:bodyPr>
          <a:lstStyle/>
          <a:p>
            <a:pPr algn="ctr">
              <a:lnSpc>
                <a:spcPts val="7280"/>
              </a:lnSpc>
            </a:pPr>
            <a:r>
              <a:rPr lang="en-US" sz="5200">
                <a:solidFill>
                  <a:srgbClr val="FFFFFF"/>
                </a:solidFill>
                <a:latin typeface="Open Sans"/>
              </a:rPr>
              <a:t>SSSR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4097881" y="-19650"/>
            <a:ext cx="14190119" cy="10287000"/>
          </a:xfrm>
          <a:prstGeom prst="rect">
            <a:avLst/>
          </a:prstGeom>
          <a:solidFill>
            <a:srgbClr val="191824"/>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271916" y="1599756"/>
            <a:ext cx="1918746" cy="1918746"/>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5145627" y="1297550"/>
            <a:ext cx="3476354" cy="252316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890578" y="4525611"/>
            <a:ext cx="1587951" cy="1739787"/>
          </a:xfrm>
          <a:prstGeom prst="rect">
            <a:avLst/>
          </a:prstGeom>
        </p:spPr>
      </p:pic>
      <p:pic>
        <p:nvPicPr>
          <p:cNvPr name="Picture 6" id="6"/>
          <p:cNvPicPr>
            <a:picLocks noChangeAspect="true"/>
          </p:cNvPicPr>
          <p:nvPr/>
        </p:nvPicPr>
        <p:blipFill>
          <a:blip r:embed="rId5"/>
          <a:srcRect l="0" t="0" r="74284" b="0"/>
          <a:stretch>
            <a:fillRect/>
          </a:stretch>
        </p:blipFill>
        <p:spPr>
          <a:xfrm flipH="false" flipV="false" rot="0">
            <a:off x="12884748" y="734591"/>
            <a:ext cx="2882437" cy="3649077"/>
          </a:xfrm>
          <a:prstGeom prst="rect">
            <a:avLst/>
          </a:prstGeom>
        </p:spPr>
      </p:pic>
      <p:pic>
        <p:nvPicPr>
          <p:cNvPr name="Picture 7" id="7"/>
          <p:cNvPicPr>
            <a:picLocks noChangeAspect="true"/>
          </p:cNvPicPr>
          <p:nvPr/>
        </p:nvPicPr>
        <p:blipFill>
          <a:blip r:embed="rId5"/>
          <a:srcRect l="30889" t="0" r="41665" b="28522"/>
          <a:stretch>
            <a:fillRect/>
          </a:stretch>
        </p:blipFill>
        <p:spPr>
          <a:xfrm flipH="false" flipV="false" rot="0">
            <a:off x="14970537" y="4152546"/>
            <a:ext cx="2616738" cy="2218655"/>
          </a:xfrm>
          <a:prstGeom prst="rect">
            <a:avLst/>
          </a:prstGeom>
        </p:spPr>
      </p:pic>
      <p:pic>
        <p:nvPicPr>
          <p:cNvPr name="Picture 8" id="8"/>
          <p:cNvPicPr>
            <a:picLocks noChangeAspect="true"/>
          </p:cNvPicPr>
          <p:nvPr/>
        </p:nvPicPr>
        <p:blipFill>
          <a:blip r:embed="rId5"/>
          <a:srcRect l="61897" t="244" r="0" b="244"/>
          <a:stretch>
            <a:fillRect/>
          </a:stretch>
        </p:blipFill>
        <p:spPr>
          <a:xfrm flipH="false" flipV="false" rot="0">
            <a:off x="13353363" y="6737567"/>
            <a:ext cx="3753092" cy="3190950"/>
          </a:xfrm>
          <a:prstGeom prst="rect">
            <a:avLst/>
          </a:prstGeom>
        </p:spPr>
      </p:pic>
      <p:pic>
        <p:nvPicPr>
          <p:cNvPr name="Picture 9" id="9"/>
          <p:cNvPicPr>
            <a:picLocks noChangeAspect="true"/>
          </p:cNvPicPr>
          <p:nvPr/>
        </p:nvPicPr>
        <p:blipFill>
          <a:blip r:embed="rId6"/>
          <a:srcRect l="0" t="0" r="596" b="0"/>
          <a:stretch>
            <a:fillRect/>
          </a:stretch>
        </p:blipFill>
        <p:spPr>
          <a:xfrm flipH="false" flipV="false" rot="0">
            <a:off x="0" y="6132213"/>
            <a:ext cx="3750155" cy="2738231"/>
          </a:xfrm>
          <a:prstGeom prst="rect">
            <a:avLst/>
          </a:prstGeom>
        </p:spPr>
      </p:pic>
      <p:grpSp>
        <p:nvGrpSpPr>
          <p:cNvPr name="Group 10" id="10"/>
          <p:cNvGrpSpPr/>
          <p:nvPr/>
        </p:nvGrpSpPr>
        <p:grpSpPr>
          <a:xfrm rot="-2843817">
            <a:off x="12375000" y="4551957"/>
            <a:ext cx="1869389" cy="539241"/>
            <a:chOff x="0" y="0"/>
            <a:chExt cx="4525994" cy="1305560"/>
          </a:xfrm>
        </p:grpSpPr>
        <p:sp>
          <p:nvSpPr>
            <p:cNvPr name="Freeform 11" id="11"/>
            <p:cNvSpPr/>
            <p:nvPr/>
          </p:nvSpPr>
          <p:spPr>
            <a:xfrm>
              <a:off x="0" y="-27940"/>
              <a:ext cx="4545044" cy="1360170"/>
            </a:xfrm>
            <a:custGeom>
              <a:avLst/>
              <a:gdLst/>
              <a:ahLst/>
              <a:cxnLst/>
              <a:rect r="r" b="b" t="t" l="l"/>
              <a:pathLst>
                <a:path h="1360170" w="4545044">
                  <a:moveTo>
                    <a:pt x="4470114" y="579120"/>
                  </a:moveTo>
                  <a:lnTo>
                    <a:pt x="3770344" y="55880"/>
                  </a:lnTo>
                  <a:cubicBezTo>
                    <a:pt x="3696684" y="0"/>
                    <a:pt x="3635724" y="30480"/>
                    <a:pt x="3635724" y="123190"/>
                  </a:cubicBezTo>
                  <a:lnTo>
                    <a:pt x="3635724"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3634664" y="805180"/>
                  </a:lnTo>
                  <a:lnTo>
                    <a:pt x="3634664" y="1236980"/>
                  </a:lnTo>
                  <a:cubicBezTo>
                    <a:pt x="3634664" y="1329690"/>
                    <a:pt x="3695414" y="1360170"/>
                    <a:pt x="3769074" y="1304290"/>
                  </a:cubicBezTo>
                  <a:lnTo>
                    <a:pt x="4470114" y="779780"/>
                  </a:lnTo>
                  <a:cubicBezTo>
                    <a:pt x="4545044" y="726440"/>
                    <a:pt x="4545044" y="635000"/>
                    <a:pt x="4470114" y="579120"/>
                  </a:cubicBezTo>
                  <a:close/>
                </a:path>
              </a:pathLst>
            </a:custGeom>
            <a:solidFill>
              <a:srgbClr val="DE5947"/>
            </a:solidFill>
          </p:spPr>
        </p:sp>
      </p:grpSp>
      <p:grpSp>
        <p:nvGrpSpPr>
          <p:cNvPr name="Group 12" id="12"/>
          <p:cNvGrpSpPr/>
          <p:nvPr/>
        </p:nvGrpSpPr>
        <p:grpSpPr>
          <a:xfrm rot="0">
            <a:off x="12557128" y="5123850"/>
            <a:ext cx="2228910" cy="539241"/>
            <a:chOff x="0" y="0"/>
            <a:chExt cx="5396432" cy="1305560"/>
          </a:xfrm>
        </p:grpSpPr>
        <p:sp>
          <p:nvSpPr>
            <p:cNvPr name="Freeform 13" id="13"/>
            <p:cNvSpPr/>
            <p:nvPr/>
          </p:nvSpPr>
          <p:spPr>
            <a:xfrm>
              <a:off x="0" y="-27940"/>
              <a:ext cx="5415482" cy="1360170"/>
            </a:xfrm>
            <a:custGeom>
              <a:avLst/>
              <a:gdLst/>
              <a:ahLst/>
              <a:cxnLst/>
              <a:rect r="r" b="b" t="t" l="l"/>
              <a:pathLst>
                <a:path h="1360170" w="5415482">
                  <a:moveTo>
                    <a:pt x="5340552" y="579120"/>
                  </a:moveTo>
                  <a:lnTo>
                    <a:pt x="4640782" y="55880"/>
                  </a:lnTo>
                  <a:cubicBezTo>
                    <a:pt x="4567122" y="0"/>
                    <a:pt x="4506162" y="30480"/>
                    <a:pt x="4506162" y="123190"/>
                  </a:cubicBezTo>
                  <a:lnTo>
                    <a:pt x="4506162"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4505002" y="805180"/>
                  </a:lnTo>
                  <a:lnTo>
                    <a:pt x="4505002" y="1236980"/>
                  </a:lnTo>
                  <a:cubicBezTo>
                    <a:pt x="4505002" y="1329690"/>
                    <a:pt x="4565852" y="1360170"/>
                    <a:pt x="4639512" y="1304290"/>
                  </a:cubicBezTo>
                  <a:lnTo>
                    <a:pt x="5340552" y="779780"/>
                  </a:lnTo>
                  <a:cubicBezTo>
                    <a:pt x="5415482" y="726440"/>
                    <a:pt x="5415482" y="635000"/>
                    <a:pt x="5340552" y="579120"/>
                  </a:cubicBezTo>
                  <a:close/>
                </a:path>
              </a:pathLst>
            </a:custGeom>
            <a:solidFill>
              <a:srgbClr val="DE5947"/>
            </a:solidFill>
          </p:spPr>
        </p:sp>
      </p:grpSp>
      <p:grpSp>
        <p:nvGrpSpPr>
          <p:cNvPr name="Group 14" id="14"/>
          <p:cNvGrpSpPr/>
          <p:nvPr/>
        </p:nvGrpSpPr>
        <p:grpSpPr>
          <a:xfrm rot="2394090">
            <a:off x="12438441" y="5571833"/>
            <a:ext cx="1829845" cy="539241"/>
            <a:chOff x="0" y="0"/>
            <a:chExt cx="4430253" cy="1305560"/>
          </a:xfrm>
        </p:grpSpPr>
        <p:sp>
          <p:nvSpPr>
            <p:cNvPr name="Freeform 15" id="15"/>
            <p:cNvSpPr/>
            <p:nvPr/>
          </p:nvSpPr>
          <p:spPr>
            <a:xfrm>
              <a:off x="0" y="-27940"/>
              <a:ext cx="4449303" cy="1360170"/>
            </a:xfrm>
            <a:custGeom>
              <a:avLst/>
              <a:gdLst/>
              <a:ahLst/>
              <a:cxnLst/>
              <a:rect r="r" b="b" t="t" l="l"/>
              <a:pathLst>
                <a:path h="1360170" w="4449303">
                  <a:moveTo>
                    <a:pt x="4374374" y="579120"/>
                  </a:moveTo>
                  <a:lnTo>
                    <a:pt x="3674604" y="55880"/>
                  </a:lnTo>
                  <a:cubicBezTo>
                    <a:pt x="3600943" y="0"/>
                    <a:pt x="3539984" y="30480"/>
                    <a:pt x="3539984" y="123190"/>
                  </a:cubicBezTo>
                  <a:lnTo>
                    <a:pt x="3539984" y="556260"/>
                  </a:lnTo>
                  <a:lnTo>
                    <a:pt x="831850" y="556260"/>
                  </a:lnTo>
                  <a:cubicBezTo>
                    <a:pt x="778510" y="382270"/>
                    <a:pt x="617220" y="255270"/>
                    <a:pt x="425450" y="255270"/>
                  </a:cubicBezTo>
                  <a:cubicBezTo>
                    <a:pt x="190500" y="255270"/>
                    <a:pt x="0" y="445770"/>
                    <a:pt x="0" y="680720"/>
                  </a:cubicBezTo>
                  <a:cubicBezTo>
                    <a:pt x="0" y="915670"/>
                    <a:pt x="190500" y="1106170"/>
                    <a:pt x="425450" y="1106170"/>
                  </a:cubicBezTo>
                  <a:cubicBezTo>
                    <a:pt x="617220" y="1106170"/>
                    <a:pt x="778510" y="979170"/>
                    <a:pt x="831850" y="805180"/>
                  </a:cubicBezTo>
                  <a:lnTo>
                    <a:pt x="3538935" y="805180"/>
                  </a:lnTo>
                  <a:lnTo>
                    <a:pt x="3538935" y="1236980"/>
                  </a:lnTo>
                  <a:cubicBezTo>
                    <a:pt x="3538935" y="1329690"/>
                    <a:pt x="3599673" y="1360170"/>
                    <a:pt x="3673333" y="1304290"/>
                  </a:cubicBezTo>
                  <a:lnTo>
                    <a:pt x="4374373" y="779780"/>
                  </a:lnTo>
                  <a:cubicBezTo>
                    <a:pt x="4449303" y="726440"/>
                    <a:pt x="4449303" y="635000"/>
                    <a:pt x="4374373" y="579120"/>
                  </a:cubicBezTo>
                  <a:close/>
                </a:path>
              </a:pathLst>
            </a:custGeom>
            <a:solidFill>
              <a:srgbClr val="DE5947"/>
            </a:solidFill>
          </p:spPr>
        </p:sp>
      </p:grpSp>
      <p:pic>
        <p:nvPicPr>
          <p:cNvPr name="Picture 16" id="1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5986757" y="7376498"/>
            <a:ext cx="1794094" cy="1555969"/>
          </a:xfrm>
          <a:prstGeom prst="rect">
            <a:avLst/>
          </a:prstGeom>
        </p:spPr>
      </p:pic>
      <p:sp>
        <p:nvSpPr>
          <p:cNvPr name="TextBox 17" id="17"/>
          <p:cNvSpPr txBox="true"/>
          <p:nvPr/>
        </p:nvSpPr>
        <p:spPr>
          <a:xfrm rot="0">
            <a:off x="1271916" y="3544675"/>
            <a:ext cx="2274741" cy="406400"/>
          </a:xfrm>
          <a:prstGeom prst="rect">
            <a:avLst/>
          </a:prstGeom>
        </p:spPr>
        <p:txBody>
          <a:bodyPr anchor="t" rtlCol="false" tIns="0" lIns="0" bIns="0" rIns="0">
            <a:spAutoFit/>
          </a:bodyPr>
          <a:lstStyle/>
          <a:p>
            <a:pPr>
              <a:lnSpc>
                <a:spcPts val="3250"/>
              </a:lnSpc>
            </a:pPr>
            <a:r>
              <a:rPr lang="en-US" sz="2500">
                <a:solidFill>
                  <a:srgbClr val="191919"/>
                </a:solidFill>
                <a:latin typeface="Roboto"/>
              </a:rPr>
              <a:t>Movie Data Set</a:t>
            </a:r>
          </a:p>
        </p:txBody>
      </p:sp>
      <p:grpSp>
        <p:nvGrpSpPr>
          <p:cNvPr name="Group 18" id="18"/>
          <p:cNvGrpSpPr/>
          <p:nvPr/>
        </p:nvGrpSpPr>
        <p:grpSpPr>
          <a:xfrm rot="-10800000">
            <a:off x="-2231289" y="-454195"/>
            <a:ext cx="4462578" cy="4462578"/>
            <a:chOff x="0" y="0"/>
            <a:chExt cx="5950103" cy="5950103"/>
          </a:xfrm>
        </p:grpSpPr>
        <p:pic>
          <p:nvPicPr>
            <p:cNvPr name="Picture 19" id="19"/>
            <p:cNvPicPr>
              <a:picLocks noChangeAspect="true"/>
            </p:cNvPicPr>
            <p:nvPr/>
          </p:nvPicPr>
          <p:blipFill>
            <a:blip r:embed="rId8"/>
            <a:srcRect l="0" t="0" r="0" b="0"/>
            <a:stretch>
              <a:fillRect/>
            </a:stretch>
          </p:blipFill>
          <p:spPr>
            <a:xfrm flipH="false" flipV="false" rot="0">
              <a:off x="0" y="0"/>
              <a:ext cx="5950103" cy="5950103"/>
            </a:xfrm>
            <a:prstGeom prst="rect">
              <a:avLst/>
            </a:prstGeom>
          </p:spPr>
        </p:pic>
        <p:pic>
          <p:nvPicPr>
            <p:cNvPr name="Picture 20" id="2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0" y="463703"/>
              <a:ext cx="4152839" cy="4549923"/>
            </a:xfrm>
            <a:prstGeom prst="rect">
              <a:avLst/>
            </a:prstGeom>
          </p:spPr>
        </p:pic>
      </p:grpSp>
      <p:grpSp>
        <p:nvGrpSpPr>
          <p:cNvPr name="Group 21" id="21"/>
          <p:cNvGrpSpPr/>
          <p:nvPr/>
        </p:nvGrpSpPr>
        <p:grpSpPr>
          <a:xfrm rot="0">
            <a:off x="3208975" y="1994015"/>
            <a:ext cx="1777812" cy="518766"/>
            <a:chOff x="0" y="0"/>
            <a:chExt cx="6350000" cy="1852930"/>
          </a:xfrm>
        </p:grpSpPr>
        <p:sp>
          <p:nvSpPr>
            <p:cNvPr name="Freeform 22" id="22"/>
            <p:cNvSpPr/>
            <p:nvPr/>
          </p:nvSpPr>
          <p:spPr>
            <a:xfrm>
              <a:off x="0" y="0"/>
              <a:ext cx="6350000" cy="1854200"/>
            </a:xfrm>
            <a:custGeom>
              <a:avLst/>
              <a:gdLst/>
              <a:ahLst/>
              <a:cxnLst/>
              <a:rect r="r" b="b" t="t" l="l"/>
              <a:pathLst>
                <a:path h="1854200" w="63500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sp>
      </p:grpSp>
      <p:sp>
        <p:nvSpPr>
          <p:cNvPr name="TextBox 23" id="23"/>
          <p:cNvSpPr txBox="true"/>
          <p:nvPr/>
        </p:nvSpPr>
        <p:spPr>
          <a:xfrm rot="0">
            <a:off x="10384433" y="6519357"/>
            <a:ext cx="2925262" cy="1635125"/>
          </a:xfrm>
          <a:prstGeom prst="rect">
            <a:avLst/>
          </a:prstGeom>
        </p:spPr>
        <p:txBody>
          <a:bodyPr anchor="t" rtlCol="false" tIns="0" lIns="0" bIns="0" rIns="0">
            <a:spAutoFit/>
          </a:bodyPr>
          <a:lstStyle/>
          <a:p>
            <a:pPr>
              <a:lnSpc>
                <a:spcPts val="3250"/>
              </a:lnSpc>
            </a:pPr>
            <a:r>
              <a:rPr lang="en-US" sz="2500">
                <a:solidFill>
                  <a:srgbClr val="FFFFFF"/>
                </a:solidFill>
                <a:latin typeface="Roboto"/>
              </a:rPr>
              <a:t>Step 3: Convert rating matrix into 3 lower dimensional matrix</a:t>
            </a:r>
          </a:p>
        </p:txBody>
      </p:sp>
      <p:sp>
        <p:nvSpPr>
          <p:cNvPr name="TextBox 24" id="24"/>
          <p:cNvSpPr txBox="true"/>
          <p:nvPr/>
        </p:nvSpPr>
        <p:spPr>
          <a:xfrm rot="0">
            <a:off x="5729849" y="298010"/>
            <a:ext cx="6828302" cy="999540"/>
          </a:xfrm>
          <a:prstGeom prst="rect">
            <a:avLst/>
          </a:prstGeom>
        </p:spPr>
        <p:txBody>
          <a:bodyPr anchor="t" rtlCol="false" tIns="0" lIns="0" bIns="0" rIns="0">
            <a:spAutoFit/>
          </a:bodyPr>
          <a:lstStyle/>
          <a:p>
            <a:pPr algn="ctr">
              <a:lnSpc>
                <a:spcPts val="7699"/>
              </a:lnSpc>
            </a:pPr>
            <a:r>
              <a:rPr lang="en-US" sz="6999">
                <a:solidFill>
                  <a:srgbClr val="FBFEFE"/>
                </a:solidFill>
                <a:latin typeface="HK Grotesk Bold"/>
              </a:rPr>
              <a:t>SVD</a:t>
            </a:r>
          </a:p>
        </p:txBody>
      </p:sp>
      <p:sp>
        <p:nvSpPr>
          <p:cNvPr name="TextBox 25" id="25"/>
          <p:cNvSpPr txBox="true"/>
          <p:nvPr/>
        </p:nvSpPr>
        <p:spPr>
          <a:xfrm rot="0">
            <a:off x="543597" y="3979808"/>
            <a:ext cx="3375384" cy="815975"/>
          </a:xfrm>
          <a:prstGeom prst="rect">
            <a:avLst/>
          </a:prstGeom>
        </p:spPr>
        <p:txBody>
          <a:bodyPr anchor="t" rtlCol="false" tIns="0" lIns="0" bIns="0" rIns="0">
            <a:spAutoFit/>
          </a:bodyPr>
          <a:lstStyle/>
          <a:p>
            <a:pPr>
              <a:lnSpc>
                <a:spcPts val="3250"/>
              </a:lnSpc>
            </a:pPr>
            <a:r>
              <a:rPr lang="en-US" sz="2499">
                <a:solidFill>
                  <a:srgbClr val="191919"/>
                </a:solidFill>
                <a:latin typeface="Roboto"/>
              </a:rPr>
              <a:t>Step 1: Take the movie dateset</a:t>
            </a:r>
          </a:p>
        </p:txBody>
      </p:sp>
      <p:sp>
        <p:nvSpPr>
          <p:cNvPr name="TextBox 26" id="26"/>
          <p:cNvSpPr txBox="true"/>
          <p:nvPr/>
        </p:nvSpPr>
        <p:spPr>
          <a:xfrm rot="0">
            <a:off x="5568179" y="3866872"/>
            <a:ext cx="3053802" cy="816002"/>
          </a:xfrm>
          <a:prstGeom prst="rect">
            <a:avLst/>
          </a:prstGeom>
        </p:spPr>
        <p:txBody>
          <a:bodyPr anchor="t" rtlCol="false" tIns="0" lIns="0" bIns="0" rIns="0">
            <a:spAutoFit/>
          </a:bodyPr>
          <a:lstStyle/>
          <a:p>
            <a:pPr>
              <a:lnSpc>
                <a:spcPts val="3247"/>
              </a:lnSpc>
            </a:pPr>
            <a:r>
              <a:rPr lang="en-US" sz="2497">
                <a:solidFill>
                  <a:srgbClr val="FFFFFF"/>
                </a:solidFill>
                <a:latin typeface="Roboto"/>
              </a:rPr>
              <a:t>Step 2: Convert in into rating matrix</a:t>
            </a:r>
          </a:p>
        </p:txBody>
      </p:sp>
      <p:sp>
        <p:nvSpPr>
          <p:cNvPr name="TextBox 27" id="27"/>
          <p:cNvSpPr txBox="true"/>
          <p:nvPr/>
        </p:nvSpPr>
        <p:spPr>
          <a:xfrm rot="0">
            <a:off x="4805326" y="5114925"/>
            <a:ext cx="3826259" cy="1635125"/>
          </a:xfrm>
          <a:prstGeom prst="rect">
            <a:avLst/>
          </a:prstGeom>
        </p:spPr>
        <p:txBody>
          <a:bodyPr anchor="t" rtlCol="false" tIns="0" lIns="0" bIns="0" rIns="0">
            <a:spAutoFit/>
          </a:bodyPr>
          <a:lstStyle/>
          <a:p>
            <a:pPr>
              <a:lnSpc>
                <a:spcPts val="3250"/>
              </a:lnSpc>
            </a:pPr>
            <a:r>
              <a:rPr lang="en-US" sz="2500">
                <a:solidFill>
                  <a:srgbClr val="FFFFFF"/>
                </a:solidFill>
                <a:latin typeface="Roboto"/>
              </a:rPr>
              <a:t>K is number of latent factors. Optimal value of K is selected by using RMSE values .</a:t>
            </a:r>
          </a:p>
        </p:txBody>
      </p:sp>
      <p:sp>
        <p:nvSpPr>
          <p:cNvPr name="TextBox 28" id="28"/>
          <p:cNvSpPr txBox="true"/>
          <p:nvPr/>
        </p:nvSpPr>
        <p:spPr>
          <a:xfrm rot="0">
            <a:off x="15211744" y="1911634"/>
            <a:ext cx="2622433" cy="796940"/>
          </a:xfrm>
          <a:prstGeom prst="rect">
            <a:avLst/>
          </a:prstGeom>
        </p:spPr>
        <p:txBody>
          <a:bodyPr anchor="t" rtlCol="false" tIns="0" lIns="0" bIns="0" rIns="0">
            <a:spAutoFit/>
          </a:bodyPr>
          <a:lstStyle/>
          <a:p>
            <a:pPr>
              <a:lnSpc>
                <a:spcPts val="3154"/>
              </a:lnSpc>
            </a:pPr>
            <a:r>
              <a:rPr lang="en-US" sz="2426">
                <a:solidFill>
                  <a:srgbClr val="FFFFFF"/>
                </a:solidFill>
                <a:latin typeface="Roboto"/>
              </a:rPr>
              <a:t>orthogonal left singular matrix</a:t>
            </a:r>
          </a:p>
        </p:txBody>
      </p:sp>
      <p:sp>
        <p:nvSpPr>
          <p:cNvPr name="TextBox 29" id="29"/>
          <p:cNvSpPr txBox="true"/>
          <p:nvPr/>
        </p:nvSpPr>
        <p:spPr>
          <a:xfrm rot="0">
            <a:off x="15229909" y="6233076"/>
            <a:ext cx="2357366" cy="402112"/>
          </a:xfrm>
          <a:prstGeom prst="rect">
            <a:avLst/>
          </a:prstGeom>
        </p:spPr>
        <p:txBody>
          <a:bodyPr anchor="t" rtlCol="false" tIns="0" lIns="0" bIns="0" rIns="0">
            <a:spAutoFit/>
          </a:bodyPr>
          <a:lstStyle/>
          <a:p>
            <a:pPr>
              <a:lnSpc>
                <a:spcPts val="3154"/>
              </a:lnSpc>
            </a:pPr>
            <a:r>
              <a:rPr lang="en-US" sz="2426">
                <a:solidFill>
                  <a:srgbClr val="FFFFFF"/>
                </a:solidFill>
                <a:latin typeface="Roboto"/>
              </a:rPr>
              <a:t>diagonal matrix</a:t>
            </a:r>
          </a:p>
        </p:txBody>
      </p:sp>
      <p:sp>
        <p:nvSpPr>
          <p:cNvPr name="TextBox 30" id="30"/>
          <p:cNvSpPr txBox="true"/>
          <p:nvPr/>
        </p:nvSpPr>
        <p:spPr>
          <a:xfrm rot="0">
            <a:off x="13878592" y="8828012"/>
            <a:ext cx="2702633" cy="796940"/>
          </a:xfrm>
          <a:prstGeom prst="rect">
            <a:avLst/>
          </a:prstGeom>
        </p:spPr>
        <p:txBody>
          <a:bodyPr anchor="t" rtlCol="false" tIns="0" lIns="0" bIns="0" rIns="0">
            <a:spAutoFit/>
          </a:bodyPr>
          <a:lstStyle/>
          <a:p>
            <a:pPr>
              <a:lnSpc>
                <a:spcPts val="3154"/>
              </a:lnSpc>
            </a:pPr>
            <a:r>
              <a:rPr lang="en-US" sz="2426">
                <a:solidFill>
                  <a:srgbClr val="FFFFFF"/>
                </a:solidFill>
                <a:latin typeface="Roboto"/>
              </a:rPr>
              <a:t>orthogonal right singular matrix</a:t>
            </a:r>
          </a:p>
        </p:txBody>
      </p:sp>
      <p:sp>
        <p:nvSpPr>
          <p:cNvPr name="TextBox 31" id="31"/>
          <p:cNvSpPr txBox="true"/>
          <p:nvPr/>
        </p:nvSpPr>
        <p:spPr>
          <a:xfrm rot="0">
            <a:off x="843275" y="8841869"/>
            <a:ext cx="2063605" cy="815975"/>
          </a:xfrm>
          <a:prstGeom prst="rect">
            <a:avLst/>
          </a:prstGeom>
        </p:spPr>
        <p:txBody>
          <a:bodyPr anchor="t" rtlCol="false" tIns="0" lIns="0" bIns="0" rIns="0">
            <a:spAutoFit/>
          </a:bodyPr>
          <a:lstStyle/>
          <a:p>
            <a:pPr>
              <a:lnSpc>
                <a:spcPts val="3250"/>
              </a:lnSpc>
            </a:pPr>
            <a:r>
              <a:rPr lang="en-US" sz="2500">
                <a:solidFill>
                  <a:srgbClr val="191919"/>
                </a:solidFill>
                <a:latin typeface="Roboto"/>
              </a:rPr>
              <a:t>Predicted Rating Matrix</a:t>
            </a:r>
          </a:p>
        </p:txBody>
      </p:sp>
      <p:sp>
        <p:nvSpPr>
          <p:cNvPr name="TextBox 32" id="32"/>
          <p:cNvSpPr txBox="true"/>
          <p:nvPr/>
        </p:nvSpPr>
        <p:spPr>
          <a:xfrm rot="0">
            <a:off x="5568179" y="8825981"/>
            <a:ext cx="3063405" cy="1635152"/>
          </a:xfrm>
          <a:prstGeom prst="rect">
            <a:avLst/>
          </a:prstGeom>
        </p:spPr>
        <p:txBody>
          <a:bodyPr anchor="t" rtlCol="false" tIns="0" lIns="0" bIns="0" rIns="0">
            <a:spAutoFit/>
          </a:bodyPr>
          <a:lstStyle/>
          <a:p>
            <a:pPr>
              <a:lnSpc>
                <a:spcPts val="3247"/>
              </a:lnSpc>
            </a:pPr>
          </a:p>
          <a:p>
            <a:pPr>
              <a:lnSpc>
                <a:spcPts val="3247"/>
              </a:lnSpc>
            </a:pPr>
            <a:r>
              <a:rPr lang="en-US" sz="2497">
                <a:solidFill>
                  <a:srgbClr val="FFFFFF"/>
                </a:solidFill>
                <a:latin typeface="Roboto"/>
              </a:rPr>
              <a:t>Step 4: Calculate the product of 3 matrix</a:t>
            </a:r>
          </a:p>
          <a:p>
            <a:pPr>
              <a:lnSpc>
                <a:spcPts val="3247"/>
              </a:lnSpc>
            </a:pPr>
          </a:p>
        </p:txBody>
      </p:sp>
      <p:grpSp>
        <p:nvGrpSpPr>
          <p:cNvPr name="Group 33" id="33"/>
          <p:cNvGrpSpPr/>
          <p:nvPr/>
        </p:nvGrpSpPr>
        <p:grpSpPr>
          <a:xfrm rot="2313865">
            <a:off x="8717392" y="3654011"/>
            <a:ext cx="2262999" cy="518766"/>
            <a:chOff x="0" y="0"/>
            <a:chExt cx="8082993" cy="1852930"/>
          </a:xfrm>
        </p:grpSpPr>
        <p:sp>
          <p:nvSpPr>
            <p:cNvPr name="Freeform 34" id="34"/>
            <p:cNvSpPr/>
            <p:nvPr/>
          </p:nvSpPr>
          <p:spPr>
            <a:xfrm>
              <a:off x="0" y="0"/>
              <a:ext cx="8082993" cy="1854200"/>
            </a:xfrm>
            <a:custGeom>
              <a:avLst/>
              <a:gdLst/>
              <a:ahLst/>
              <a:cxnLst/>
              <a:rect r="r" b="b" t="t" l="l"/>
              <a:pathLst>
                <a:path h="1854200" w="8082993">
                  <a:moveTo>
                    <a:pt x="7982663" y="739140"/>
                  </a:moveTo>
                  <a:lnTo>
                    <a:pt x="7061913" y="49530"/>
                  </a:lnTo>
                  <a:cubicBezTo>
                    <a:pt x="7017463" y="16510"/>
                    <a:pt x="6969203" y="0"/>
                    <a:pt x="6919674" y="0"/>
                  </a:cubicBezTo>
                  <a:cubicBezTo>
                    <a:pt x="6814263" y="0"/>
                    <a:pt x="6736793" y="81280"/>
                    <a:pt x="6736793" y="194310"/>
                  </a:cubicBezTo>
                  <a:lnTo>
                    <a:pt x="6736793" y="605790"/>
                  </a:lnTo>
                  <a:lnTo>
                    <a:pt x="313690" y="605790"/>
                  </a:lnTo>
                  <a:cubicBezTo>
                    <a:pt x="139700" y="609600"/>
                    <a:pt x="0" y="751840"/>
                    <a:pt x="0" y="927100"/>
                  </a:cubicBezTo>
                  <a:cubicBezTo>
                    <a:pt x="0" y="1102360"/>
                    <a:pt x="139700" y="1244600"/>
                    <a:pt x="313690" y="1248410"/>
                  </a:cubicBezTo>
                  <a:lnTo>
                    <a:pt x="6736793" y="1248410"/>
                  </a:lnTo>
                  <a:lnTo>
                    <a:pt x="6736793" y="1659890"/>
                  </a:lnTo>
                  <a:cubicBezTo>
                    <a:pt x="6736793" y="1772920"/>
                    <a:pt x="6814263" y="1854200"/>
                    <a:pt x="6919673" y="1854200"/>
                  </a:cubicBezTo>
                  <a:cubicBezTo>
                    <a:pt x="6969203" y="1854200"/>
                    <a:pt x="7017463" y="1836420"/>
                    <a:pt x="7061913" y="1803400"/>
                  </a:cubicBezTo>
                  <a:lnTo>
                    <a:pt x="7982663" y="1115060"/>
                  </a:lnTo>
                  <a:cubicBezTo>
                    <a:pt x="8046163" y="1066800"/>
                    <a:pt x="8082993" y="998220"/>
                    <a:pt x="8082993" y="927100"/>
                  </a:cubicBezTo>
                  <a:cubicBezTo>
                    <a:pt x="8082993" y="854710"/>
                    <a:pt x="8046163" y="787400"/>
                    <a:pt x="7982663" y="739140"/>
                  </a:cubicBezTo>
                  <a:close/>
                </a:path>
              </a:pathLst>
            </a:custGeom>
            <a:solidFill>
              <a:srgbClr val="55A4A5"/>
            </a:solidFill>
          </p:spPr>
        </p:sp>
      </p:grpSp>
      <p:grpSp>
        <p:nvGrpSpPr>
          <p:cNvPr name="Group 35" id="35"/>
          <p:cNvGrpSpPr/>
          <p:nvPr/>
        </p:nvGrpSpPr>
        <p:grpSpPr>
          <a:xfrm rot="9130278">
            <a:off x="8115088" y="7361216"/>
            <a:ext cx="2057823" cy="518766"/>
            <a:chOff x="0" y="0"/>
            <a:chExt cx="7350146" cy="1852930"/>
          </a:xfrm>
        </p:grpSpPr>
        <p:sp>
          <p:nvSpPr>
            <p:cNvPr name="Freeform 36" id="36"/>
            <p:cNvSpPr/>
            <p:nvPr/>
          </p:nvSpPr>
          <p:spPr>
            <a:xfrm>
              <a:off x="0" y="0"/>
              <a:ext cx="7350146" cy="1854200"/>
            </a:xfrm>
            <a:custGeom>
              <a:avLst/>
              <a:gdLst/>
              <a:ahLst/>
              <a:cxnLst/>
              <a:rect r="r" b="b" t="t" l="l"/>
              <a:pathLst>
                <a:path h="1854200" w="7350146">
                  <a:moveTo>
                    <a:pt x="7249816" y="739140"/>
                  </a:moveTo>
                  <a:lnTo>
                    <a:pt x="6329066" y="49530"/>
                  </a:lnTo>
                  <a:cubicBezTo>
                    <a:pt x="6284616" y="16510"/>
                    <a:pt x="6236356" y="0"/>
                    <a:pt x="6186826" y="0"/>
                  </a:cubicBezTo>
                  <a:cubicBezTo>
                    <a:pt x="6081416" y="0"/>
                    <a:pt x="6003946" y="81280"/>
                    <a:pt x="6003946" y="194310"/>
                  </a:cubicBezTo>
                  <a:lnTo>
                    <a:pt x="6003946" y="605790"/>
                  </a:lnTo>
                  <a:lnTo>
                    <a:pt x="313690" y="605790"/>
                  </a:lnTo>
                  <a:cubicBezTo>
                    <a:pt x="139700" y="609600"/>
                    <a:pt x="0" y="751840"/>
                    <a:pt x="0" y="927100"/>
                  </a:cubicBezTo>
                  <a:cubicBezTo>
                    <a:pt x="0" y="1102360"/>
                    <a:pt x="139700" y="1244600"/>
                    <a:pt x="313690" y="1248410"/>
                  </a:cubicBezTo>
                  <a:lnTo>
                    <a:pt x="6003946" y="1248410"/>
                  </a:lnTo>
                  <a:lnTo>
                    <a:pt x="6003946" y="1659890"/>
                  </a:lnTo>
                  <a:cubicBezTo>
                    <a:pt x="6003946" y="1772920"/>
                    <a:pt x="6081416" y="1854200"/>
                    <a:pt x="6186825" y="1854200"/>
                  </a:cubicBezTo>
                  <a:cubicBezTo>
                    <a:pt x="6236356" y="1854200"/>
                    <a:pt x="6284616" y="1836420"/>
                    <a:pt x="6329066" y="1803400"/>
                  </a:cubicBezTo>
                  <a:lnTo>
                    <a:pt x="7249816" y="1115060"/>
                  </a:lnTo>
                  <a:cubicBezTo>
                    <a:pt x="7313316" y="1066800"/>
                    <a:pt x="7350146" y="998220"/>
                    <a:pt x="7350146" y="927100"/>
                  </a:cubicBezTo>
                  <a:cubicBezTo>
                    <a:pt x="7350146" y="854710"/>
                    <a:pt x="7313316" y="787400"/>
                    <a:pt x="7249816" y="739140"/>
                  </a:cubicBezTo>
                  <a:close/>
                </a:path>
              </a:pathLst>
            </a:custGeom>
            <a:solidFill>
              <a:srgbClr val="55A4A5"/>
            </a:solidFill>
          </p:spPr>
        </p:sp>
      </p:grpSp>
      <p:grpSp>
        <p:nvGrpSpPr>
          <p:cNvPr name="Group 37" id="37"/>
          <p:cNvGrpSpPr/>
          <p:nvPr/>
        </p:nvGrpSpPr>
        <p:grpSpPr>
          <a:xfrm rot="-10800000">
            <a:off x="3918981" y="7635717"/>
            <a:ext cx="1765818" cy="518766"/>
            <a:chOff x="0" y="0"/>
            <a:chExt cx="6307159" cy="1852930"/>
          </a:xfrm>
        </p:grpSpPr>
        <p:sp>
          <p:nvSpPr>
            <p:cNvPr name="Freeform 38" id="38"/>
            <p:cNvSpPr/>
            <p:nvPr/>
          </p:nvSpPr>
          <p:spPr>
            <a:xfrm>
              <a:off x="0" y="0"/>
              <a:ext cx="6307158" cy="1854200"/>
            </a:xfrm>
            <a:custGeom>
              <a:avLst/>
              <a:gdLst/>
              <a:ahLst/>
              <a:cxnLst/>
              <a:rect r="r" b="b" t="t" l="l"/>
              <a:pathLst>
                <a:path h="1854200" w="6307158">
                  <a:moveTo>
                    <a:pt x="6206829" y="739140"/>
                  </a:moveTo>
                  <a:lnTo>
                    <a:pt x="5286079" y="49530"/>
                  </a:lnTo>
                  <a:cubicBezTo>
                    <a:pt x="5241629" y="16510"/>
                    <a:pt x="5193369" y="0"/>
                    <a:pt x="5143839" y="0"/>
                  </a:cubicBezTo>
                  <a:cubicBezTo>
                    <a:pt x="5038429" y="0"/>
                    <a:pt x="4960958" y="81280"/>
                    <a:pt x="4960958" y="194310"/>
                  </a:cubicBezTo>
                  <a:lnTo>
                    <a:pt x="4960958" y="605790"/>
                  </a:lnTo>
                  <a:lnTo>
                    <a:pt x="313690" y="605790"/>
                  </a:lnTo>
                  <a:cubicBezTo>
                    <a:pt x="139700" y="609600"/>
                    <a:pt x="0" y="751840"/>
                    <a:pt x="0" y="927100"/>
                  </a:cubicBezTo>
                  <a:cubicBezTo>
                    <a:pt x="0" y="1102360"/>
                    <a:pt x="139700" y="1244600"/>
                    <a:pt x="313690" y="1248410"/>
                  </a:cubicBezTo>
                  <a:lnTo>
                    <a:pt x="4960958" y="1248410"/>
                  </a:lnTo>
                  <a:lnTo>
                    <a:pt x="4960958" y="1659890"/>
                  </a:lnTo>
                  <a:cubicBezTo>
                    <a:pt x="4960958" y="1772920"/>
                    <a:pt x="5038429" y="1854200"/>
                    <a:pt x="5143838" y="1854200"/>
                  </a:cubicBezTo>
                  <a:cubicBezTo>
                    <a:pt x="5193369" y="1854200"/>
                    <a:pt x="5241629" y="1836420"/>
                    <a:pt x="5286079" y="1803400"/>
                  </a:cubicBezTo>
                  <a:lnTo>
                    <a:pt x="6206829" y="1115060"/>
                  </a:lnTo>
                  <a:cubicBezTo>
                    <a:pt x="6270329" y="1066800"/>
                    <a:pt x="6307158" y="998220"/>
                    <a:pt x="6307158" y="927100"/>
                  </a:cubicBezTo>
                  <a:cubicBezTo>
                    <a:pt x="6307158" y="854710"/>
                    <a:pt x="6270329" y="787400"/>
                    <a:pt x="6206829" y="739140"/>
                  </a:cubicBezTo>
                  <a:close/>
                </a:path>
              </a:pathLst>
            </a:custGeom>
            <a:solidFill>
              <a:srgbClr val="55A4A5"/>
            </a:solidFill>
          </p:spPr>
        </p:sp>
      </p:grpSp>
      <p:grpSp>
        <p:nvGrpSpPr>
          <p:cNvPr name="Group 39" id="39"/>
          <p:cNvGrpSpPr/>
          <p:nvPr/>
        </p:nvGrpSpPr>
        <p:grpSpPr>
          <a:xfrm rot="0">
            <a:off x="16278906" y="6265398"/>
            <a:ext cx="4462578" cy="4462578"/>
            <a:chOff x="0" y="0"/>
            <a:chExt cx="5950103" cy="5950103"/>
          </a:xfrm>
        </p:grpSpPr>
        <p:pic>
          <p:nvPicPr>
            <p:cNvPr name="Picture 40" id="40"/>
            <p:cNvPicPr>
              <a:picLocks noChangeAspect="true"/>
            </p:cNvPicPr>
            <p:nvPr/>
          </p:nvPicPr>
          <p:blipFill>
            <a:blip r:embed="rId8"/>
            <a:srcRect l="0" t="0" r="0" b="0"/>
            <a:stretch>
              <a:fillRect/>
            </a:stretch>
          </p:blipFill>
          <p:spPr>
            <a:xfrm flipH="false" flipV="false" rot="0">
              <a:off x="0" y="0"/>
              <a:ext cx="5950103" cy="5950103"/>
            </a:xfrm>
            <a:prstGeom prst="rect">
              <a:avLst/>
            </a:prstGeom>
          </p:spPr>
        </p:pic>
        <p:pic>
          <p:nvPicPr>
            <p:cNvPr name="Picture 41" id="41"/>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10800000">
              <a:off x="0" y="463703"/>
              <a:ext cx="4152839" cy="4549923"/>
            </a:xfrm>
            <a:prstGeom prst="rect">
              <a:avLst/>
            </a:prstGeom>
          </p:spPr>
        </p:pic>
      </p:grpSp>
      <p:pic>
        <p:nvPicPr>
          <p:cNvPr name="Picture 42" id="42"/>
          <p:cNvPicPr>
            <a:picLocks noChangeAspect="true"/>
          </p:cNvPicPr>
          <p:nvPr/>
        </p:nvPicPr>
        <p:blipFill>
          <a:blip r:embed="rId11"/>
          <a:srcRect l="0" t="0" r="0" b="0"/>
          <a:stretch>
            <a:fillRect/>
          </a:stretch>
        </p:blipFill>
        <p:spPr>
          <a:xfrm flipH="false" flipV="false" rot="0">
            <a:off x="10974940" y="3497866"/>
            <a:ext cx="1583211" cy="906418"/>
          </a:xfrm>
          <a:prstGeom prst="rect">
            <a:avLst/>
          </a:prstGeom>
        </p:spPr>
      </p:pic>
      <p:sp>
        <p:nvSpPr>
          <p:cNvPr name="TextBox 43" id="43"/>
          <p:cNvSpPr txBox="true"/>
          <p:nvPr/>
        </p:nvSpPr>
        <p:spPr>
          <a:xfrm rot="0">
            <a:off x="16278906" y="374145"/>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59300" y="2169946"/>
            <a:ext cx="4936381" cy="6574001"/>
            <a:chOff x="0" y="0"/>
            <a:chExt cx="6581842" cy="8765335"/>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848561" y="0"/>
              <a:ext cx="4733281" cy="876533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315406"/>
              <a:ext cx="2323358" cy="2701579"/>
            </a:xfrm>
            <a:prstGeom prst="rect">
              <a:avLst/>
            </a:prstGeom>
          </p:spPr>
        </p:pic>
      </p:grpSp>
      <p:pic>
        <p:nvPicPr>
          <p:cNvPr name="Picture 5" id="5"/>
          <p:cNvPicPr>
            <a:picLocks noChangeAspect="true"/>
          </p:cNvPicPr>
          <p:nvPr/>
        </p:nvPicPr>
        <p:blipFill>
          <a:blip r:embed="rId4"/>
          <a:srcRect l="0" t="0" r="0" b="0"/>
          <a:stretch>
            <a:fillRect/>
          </a:stretch>
        </p:blipFill>
        <p:spPr>
          <a:xfrm flipH="false" flipV="false" rot="0">
            <a:off x="0" y="2405610"/>
            <a:ext cx="8528093" cy="5135320"/>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0">
            <a:off x="8528093" y="2405610"/>
            <a:ext cx="8094354" cy="4939117"/>
          </a:xfrm>
          <a:prstGeom prst="rect">
            <a:avLst/>
          </a:prstGeom>
        </p:spPr>
      </p:pic>
      <p:sp>
        <p:nvSpPr>
          <p:cNvPr name="TextBox 7" id="7"/>
          <p:cNvSpPr txBox="true"/>
          <p:nvPr/>
        </p:nvSpPr>
        <p:spPr>
          <a:xfrm rot="0">
            <a:off x="4011862" y="757413"/>
            <a:ext cx="10264276" cy="999540"/>
          </a:xfrm>
          <a:prstGeom prst="rect">
            <a:avLst/>
          </a:prstGeom>
        </p:spPr>
        <p:txBody>
          <a:bodyPr anchor="t" rtlCol="false" tIns="0" lIns="0" bIns="0" rIns="0">
            <a:spAutoFit/>
          </a:bodyPr>
          <a:lstStyle/>
          <a:p>
            <a:pPr algn="ctr">
              <a:lnSpc>
                <a:spcPts val="7699"/>
              </a:lnSpc>
            </a:pPr>
            <a:r>
              <a:rPr lang="en-US" sz="6999">
                <a:solidFill>
                  <a:srgbClr val="191824"/>
                </a:solidFill>
                <a:latin typeface="HK Grotesk Bold"/>
              </a:rPr>
              <a:t>DATA ANALYSIS</a:t>
            </a:r>
          </a:p>
        </p:txBody>
      </p:sp>
      <p:sp>
        <p:nvSpPr>
          <p:cNvPr name="TextBox 8" id="8"/>
          <p:cNvSpPr txBox="true"/>
          <p:nvPr/>
        </p:nvSpPr>
        <p:spPr>
          <a:xfrm rot="0">
            <a:off x="15985595" y="490827"/>
            <a:ext cx="1273705" cy="390297"/>
          </a:xfrm>
          <a:prstGeom prst="rect">
            <a:avLst/>
          </a:prstGeom>
        </p:spPr>
        <p:txBody>
          <a:bodyPr anchor="t" rtlCol="false" tIns="0" lIns="0" bIns="0" rIns="0">
            <a:spAutoFit/>
          </a:bodyPr>
          <a:lstStyle/>
          <a:p>
            <a:pPr algn="r">
              <a:lnSpc>
                <a:spcPts val="3000"/>
              </a:lnSpc>
            </a:pPr>
            <a:r>
              <a:rPr lang="en-US" sz="2500">
                <a:solidFill>
                  <a:srgbClr val="191824"/>
                </a:solidFill>
                <a:latin typeface="HK Grotesk Medium"/>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4011862" y="757413"/>
            <a:ext cx="10264276" cy="999540"/>
          </a:xfrm>
          <a:prstGeom prst="rect">
            <a:avLst/>
          </a:prstGeom>
        </p:spPr>
        <p:txBody>
          <a:bodyPr anchor="t" rtlCol="false" tIns="0" lIns="0" bIns="0" rIns="0">
            <a:spAutoFit/>
          </a:bodyPr>
          <a:lstStyle/>
          <a:p>
            <a:pPr algn="ctr">
              <a:lnSpc>
                <a:spcPts val="7699"/>
              </a:lnSpc>
            </a:pPr>
            <a:r>
              <a:rPr lang="en-US" sz="6999">
                <a:solidFill>
                  <a:srgbClr val="FBFEFE"/>
                </a:solidFill>
                <a:latin typeface="HK Grotesk Bold"/>
              </a:rPr>
              <a:t>KNN RESULTS</a:t>
            </a:r>
          </a:p>
        </p:txBody>
      </p:sp>
      <p:sp>
        <p:nvSpPr>
          <p:cNvPr name="TextBox 3" id="3"/>
          <p:cNvSpPr txBox="true"/>
          <p:nvPr/>
        </p:nvSpPr>
        <p:spPr>
          <a:xfrm rot="0">
            <a:off x="15985595" y="1019175"/>
            <a:ext cx="1273705" cy="390297"/>
          </a:xfrm>
          <a:prstGeom prst="rect">
            <a:avLst/>
          </a:prstGeom>
        </p:spPr>
        <p:txBody>
          <a:bodyPr anchor="t" rtlCol="false" tIns="0" lIns="0" bIns="0" rIns="0">
            <a:spAutoFit/>
          </a:bodyPr>
          <a:lstStyle/>
          <a:p>
            <a:pPr algn="r">
              <a:lnSpc>
                <a:spcPts val="3000"/>
              </a:lnSpc>
            </a:pPr>
            <a:r>
              <a:rPr lang="en-US" sz="2500">
                <a:solidFill>
                  <a:srgbClr val="191824"/>
                </a:solidFill>
                <a:latin typeface="HK Grotesk Medium"/>
              </a:rPr>
              <a:t>08</a:t>
            </a:r>
          </a:p>
        </p:txBody>
      </p:sp>
      <p:pic>
        <p:nvPicPr>
          <p:cNvPr name="Picture 4" id="4"/>
          <p:cNvPicPr>
            <a:picLocks noChangeAspect="true"/>
          </p:cNvPicPr>
          <p:nvPr/>
        </p:nvPicPr>
        <p:blipFill>
          <a:blip r:embed="rId2"/>
          <a:srcRect l="0" t="0" r="0" b="0"/>
          <a:stretch>
            <a:fillRect/>
          </a:stretch>
        </p:blipFill>
        <p:spPr>
          <a:xfrm flipH="false" flipV="false" rot="0">
            <a:off x="3049959" y="2348793"/>
            <a:ext cx="12188081" cy="6308208"/>
          </a:xfrm>
          <a:prstGeom prst="rect">
            <a:avLst/>
          </a:prstGeom>
        </p:spPr>
      </p:pic>
      <p:sp>
        <p:nvSpPr>
          <p:cNvPr name="TextBox 5" id="5"/>
          <p:cNvSpPr txBox="true"/>
          <p:nvPr/>
        </p:nvSpPr>
        <p:spPr>
          <a:xfrm rot="0">
            <a:off x="15985595" y="490827"/>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12</a:t>
            </a:r>
          </a:p>
        </p:txBody>
      </p:sp>
      <p:grpSp>
        <p:nvGrpSpPr>
          <p:cNvPr name="Group 6" id="6"/>
          <p:cNvGrpSpPr/>
          <p:nvPr/>
        </p:nvGrpSpPr>
        <p:grpSpPr>
          <a:xfrm rot="0">
            <a:off x="-3488477" y="2112010"/>
            <a:ext cx="5223321" cy="6062980"/>
            <a:chOff x="0" y="0"/>
            <a:chExt cx="6964428" cy="8083973"/>
          </a:xfrm>
        </p:grpSpPr>
        <p:pic>
          <p:nvPicPr>
            <p:cNvPr name="Picture 7" id="7"/>
            <p:cNvPicPr>
              <a:picLocks noChangeAspect="true"/>
            </p:cNvPicPr>
            <p:nvPr/>
          </p:nvPicPr>
          <p:blipFill>
            <a:blip r:embed="rId3"/>
            <a:srcRect l="22848" t="13440" r="22848" b="0"/>
            <a:stretch>
              <a:fillRect/>
            </a:stretch>
          </p:blipFill>
          <p:spPr>
            <a:xfrm flipH="false" flipV="false" rot="5400000">
              <a:off x="486207" y="1605753"/>
              <a:ext cx="7209994" cy="5746447"/>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5977741" cy="7209994"/>
            </a:xfrm>
            <a:prstGeom prst="rect">
              <a:avLst/>
            </a:prstGeom>
          </p:spPr>
        </p:pic>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5143500"/>
            <a:ext cx="9127359" cy="508063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430796" y="1168724"/>
            <a:ext cx="8828504" cy="4037639"/>
          </a:xfrm>
          <a:prstGeom prst="rect">
            <a:avLst/>
          </a:prstGeom>
        </p:spPr>
      </p:pic>
      <p:sp>
        <p:nvSpPr>
          <p:cNvPr name="TextBox 4" id="4"/>
          <p:cNvSpPr txBox="true"/>
          <p:nvPr/>
        </p:nvSpPr>
        <p:spPr>
          <a:xfrm rot="0">
            <a:off x="4011862" y="229065"/>
            <a:ext cx="10264276" cy="990021"/>
          </a:xfrm>
          <a:prstGeom prst="rect">
            <a:avLst/>
          </a:prstGeom>
        </p:spPr>
        <p:txBody>
          <a:bodyPr anchor="t" rtlCol="false" tIns="0" lIns="0" bIns="0" rIns="0">
            <a:spAutoFit/>
          </a:bodyPr>
          <a:lstStyle/>
          <a:p>
            <a:pPr algn="ctr">
              <a:lnSpc>
                <a:spcPts val="7699"/>
              </a:lnSpc>
            </a:pPr>
            <a:r>
              <a:rPr lang="en-US" sz="6999">
                <a:solidFill>
                  <a:srgbClr val="191824"/>
                </a:solidFill>
                <a:latin typeface="HK Grotesk Bold"/>
              </a:rPr>
              <a:t>SVD RESULTS</a:t>
            </a:r>
          </a:p>
        </p:txBody>
      </p:sp>
      <p:sp>
        <p:nvSpPr>
          <p:cNvPr name="TextBox 5" id="5"/>
          <p:cNvSpPr txBox="true"/>
          <p:nvPr/>
        </p:nvSpPr>
        <p:spPr>
          <a:xfrm rot="0">
            <a:off x="15985595" y="1019175"/>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07</a:t>
            </a:r>
          </a:p>
        </p:txBody>
      </p:sp>
      <p:sp>
        <p:nvSpPr>
          <p:cNvPr name="TextBox 6" id="6"/>
          <p:cNvSpPr txBox="true"/>
          <p:nvPr/>
        </p:nvSpPr>
        <p:spPr>
          <a:xfrm rot="0">
            <a:off x="15985595" y="300441"/>
            <a:ext cx="1273705" cy="390297"/>
          </a:xfrm>
          <a:prstGeom prst="rect">
            <a:avLst/>
          </a:prstGeom>
        </p:spPr>
        <p:txBody>
          <a:bodyPr anchor="t" rtlCol="false" tIns="0" lIns="0" bIns="0" rIns="0">
            <a:spAutoFit/>
          </a:bodyPr>
          <a:lstStyle/>
          <a:p>
            <a:pPr algn="r">
              <a:lnSpc>
                <a:spcPts val="3000"/>
              </a:lnSpc>
            </a:pPr>
            <a:r>
              <a:rPr lang="en-US" sz="2500">
                <a:solidFill>
                  <a:srgbClr val="191824"/>
                </a:solidFill>
                <a:latin typeface="HK Grotesk Medium"/>
              </a:rPr>
              <a:t>13</a:t>
            </a:r>
          </a:p>
        </p:txBody>
      </p:sp>
      <p:grpSp>
        <p:nvGrpSpPr>
          <p:cNvPr name="Group 7" id="7"/>
          <p:cNvGrpSpPr/>
          <p:nvPr/>
        </p:nvGrpSpPr>
        <p:grpSpPr>
          <a:xfrm rot="-10800000">
            <a:off x="-1816882" y="-456163"/>
            <a:ext cx="4462578" cy="4462578"/>
            <a:chOff x="0" y="0"/>
            <a:chExt cx="5950103" cy="5950103"/>
          </a:xfrm>
        </p:grpSpPr>
        <p:pic>
          <p:nvPicPr>
            <p:cNvPr name="Picture 8" id="8"/>
            <p:cNvPicPr>
              <a:picLocks noChangeAspect="true"/>
            </p:cNvPicPr>
            <p:nvPr/>
          </p:nvPicPr>
          <p:blipFill>
            <a:blip r:embed="rId4"/>
            <a:srcRect l="0" t="0" r="0" b="0"/>
            <a:stretch>
              <a:fillRect/>
            </a:stretch>
          </p:blipFill>
          <p:spPr>
            <a:xfrm flipH="false" flipV="false" rot="0">
              <a:off x="0" y="0"/>
              <a:ext cx="5950103" cy="5950103"/>
            </a:xfrm>
            <a:prstGeom prst="rect">
              <a:avLst/>
            </a:prstGeom>
          </p:spPr>
        </p:pic>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0" y="463703"/>
              <a:ext cx="4152839" cy="4549923"/>
            </a:xfrm>
            <a:prstGeom prst="rect">
              <a:avLst/>
            </a:prstGeom>
          </p:spPr>
        </p:pic>
      </p:grpSp>
      <p:grpSp>
        <p:nvGrpSpPr>
          <p:cNvPr name="Group 10" id="10"/>
          <p:cNvGrpSpPr/>
          <p:nvPr/>
        </p:nvGrpSpPr>
        <p:grpSpPr>
          <a:xfrm rot="0">
            <a:off x="15644318" y="6355740"/>
            <a:ext cx="4462578" cy="4462578"/>
            <a:chOff x="0" y="0"/>
            <a:chExt cx="5950103" cy="5950103"/>
          </a:xfrm>
        </p:grpSpPr>
        <p:pic>
          <p:nvPicPr>
            <p:cNvPr name="Picture 11" id="11"/>
            <p:cNvPicPr>
              <a:picLocks noChangeAspect="true"/>
            </p:cNvPicPr>
            <p:nvPr/>
          </p:nvPicPr>
          <p:blipFill>
            <a:blip r:embed="rId4"/>
            <a:srcRect l="0" t="0" r="0" b="0"/>
            <a:stretch>
              <a:fillRect/>
            </a:stretch>
          </p:blipFill>
          <p:spPr>
            <a:xfrm flipH="false" flipV="false" rot="0">
              <a:off x="0" y="0"/>
              <a:ext cx="5950103" cy="5950103"/>
            </a:xfrm>
            <a:prstGeom prst="rect">
              <a:avLst/>
            </a:prstGeom>
          </p:spPr>
        </p:pic>
        <p:pic>
          <p:nvPicPr>
            <p:cNvPr name="Picture 12" id="12"/>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0" y="463703"/>
              <a:ext cx="4152839" cy="4549923"/>
            </a:xfrm>
            <a:prstGeom prst="rect">
              <a:avLst/>
            </a:prstGeom>
          </p:spPr>
        </p:pic>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3438" y="1756953"/>
            <a:ext cx="8411477" cy="501453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9144000" y="5143500"/>
            <a:ext cx="9038941" cy="4794052"/>
          </a:xfrm>
          <a:prstGeom prst="rect">
            <a:avLst/>
          </a:prstGeom>
        </p:spPr>
      </p:pic>
      <p:sp>
        <p:nvSpPr>
          <p:cNvPr name="TextBox 4" id="4"/>
          <p:cNvSpPr txBox="true"/>
          <p:nvPr/>
        </p:nvSpPr>
        <p:spPr>
          <a:xfrm rot="0">
            <a:off x="4011862" y="757413"/>
            <a:ext cx="10264276" cy="999540"/>
          </a:xfrm>
          <a:prstGeom prst="rect">
            <a:avLst/>
          </a:prstGeom>
        </p:spPr>
        <p:txBody>
          <a:bodyPr anchor="t" rtlCol="false" tIns="0" lIns="0" bIns="0" rIns="0">
            <a:spAutoFit/>
          </a:bodyPr>
          <a:lstStyle/>
          <a:p>
            <a:pPr algn="ctr">
              <a:lnSpc>
                <a:spcPts val="7699"/>
              </a:lnSpc>
            </a:pPr>
            <a:r>
              <a:rPr lang="en-US" sz="6999">
                <a:solidFill>
                  <a:srgbClr val="FFFFFF"/>
                </a:solidFill>
                <a:latin typeface="HK Grotesk Bold"/>
              </a:rPr>
              <a:t>ALS RESULTS</a:t>
            </a:r>
          </a:p>
        </p:txBody>
      </p:sp>
      <p:sp>
        <p:nvSpPr>
          <p:cNvPr name="TextBox 5" id="5"/>
          <p:cNvSpPr txBox="true"/>
          <p:nvPr/>
        </p:nvSpPr>
        <p:spPr>
          <a:xfrm rot="0">
            <a:off x="15349771" y="490827"/>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14</a:t>
            </a:r>
          </a:p>
        </p:txBody>
      </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14172" y="8459390"/>
            <a:ext cx="3655220" cy="3655220"/>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623476" y="-1707881"/>
            <a:ext cx="3655220" cy="3655220"/>
          </a:xfrm>
          <a:prstGeom prst="rect">
            <a:avLst/>
          </a:prstGeom>
        </p:spPr>
      </p:pic>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14883" y="1872191"/>
            <a:ext cx="8534194" cy="625225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245423" y="8324386"/>
            <a:ext cx="4986587" cy="1867828"/>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9699401" y="2666261"/>
            <a:ext cx="8182655" cy="2332057"/>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646355" y="7526037"/>
            <a:ext cx="5485501" cy="1732263"/>
          </a:xfrm>
          <a:prstGeom prst="rect">
            <a:avLst/>
          </a:prstGeom>
        </p:spPr>
      </p:pic>
      <p:sp>
        <p:nvSpPr>
          <p:cNvPr name="TextBox 6" id="6"/>
          <p:cNvSpPr txBox="true"/>
          <p:nvPr/>
        </p:nvSpPr>
        <p:spPr>
          <a:xfrm rot="0">
            <a:off x="2958133" y="57150"/>
            <a:ext cx="11977697" cy="840740"/>
          </a:xfrm>
          <a:prstGeom prst="rect">
            <a:avLst/>
          </a:prstGeom>
        </p:spPr>
        <p:txBody>
          <a:bodyPr anchor="t" rtlCol="false" tIns="0" lIns="0" bIns="0" rIns="0">
            <a:spAutoFit/>
          </a:bodyPr>
          <a:lstStyle/>
          <a:p>
            <a:pPr algn="ctr">
              <a:lnSpc>
                <a:spcPts val="6490"/>
              </a:lnSpc>
            </a:pPr>
            <a:r>
              <a:rPr lang="en-US" sz="5900">
                <a:solidFill>
                  <a:srgbClr val="191824"/>
                </a:solidFill>
                <a:latin typeface="HK Grotesk Bold"/>
              </a:rPr>
              <a:t>PERFORMNCE ANALYSIS</a:t>
            </a:r>
          </a:p>
        </p:txBody>
      </p:sp>
      <p:sp>
        <p:nvSpPr>
          <p:cNvPr name="TextBox 7" id="7"/>
          <p:cNvSpPr txBox="true"/>
          <p:nvPr/>
        </p:nvSpPr>
        <p:spPr>
          <a:xfrm rot="0">
            <a:off x="16131856" y="490827"/>
            <a:ext cx="1273705" cy="390297"/>
          </a:xfrm>
          <a:prstGeom prst="rect">
            <a:avLst/>
          </a:prstGeom>
        </p:spPr>
        <p:txBody>
          <a:bodyPr anchor="t" rtlCol="false" tIns="0" lIns="0" bIns="0" rIns="0">
            <a:spAutoFit/>
          </a:bodyPr>
          <a:lstStyle/>
          <a:p>
            <a:pPr algn="r">
              <a:lnSpc>
                <a:spcPts val="3000"/>
              </a:lnSpc>
            </a:pPr>
            <a:r>
              <a:rPr lang="en-US" sz="2500">
                <a:solidFill>
                  <a:srgbClr val="191824"/>
                </a:solidFill>
                <a:latin typeface="HK Grotesk Medium"/>
              </a:rPr>
              <a:t>15</a:t>
            </a:r>
          </a:p>
        </p:txBody>
      </p:sp>
      <p:sp>
        <p:nvSpPr>
          <p:cNvPr name="TextBox 8" id="8"/>
          <p:cNvSpPr txBox="true"/>
          <p:nvPr/>
        </p:nvSpPr>
        <p:spPr>
          <a:xfrm rot="0">
            <a:off x="2102900" y="1178805"/>
            <a:ext cx="3679779" cy="363192"/>
          </a:xfrm>
          <a:prstGeom prst="rect">
            <a:avLst/>
          </a:prstGeom>
        </p:spPr>
        <p:txBody>
          <a:bodyPr anchor="t" rtlCol="false" tIns="0" lIns="0" bIns="0" rIns="0">
            <a:spAutoFit/>
          </a:bodyPr>
          <a:lstStyle/>
          <a:p>
            <a:pPr algn="ctr">
              <a:lnSpc>
                <a:spcPts val="2760"/>
              </a:lnSpc>
            </a:pPr>
            <a:r>
              <a:rPr lang="en-US" sz="2509">
                <a:solidFill>
                  <a:srgbClr val="191824"/>
                </a:solidFill>
                <a:latin typeface="HK Grotesk Bold"/>
              </a:rPr>
              <a:t>ALS</a:t>
            </a:r>
          </a:p>
        </p:txBody>
      </p:sp>
      <p:sp>
        <p:nvSpPr>
          <p:cNvPr name="TextBox 9" id="9"/>
          <p:cNvSpPr txBox="true"/>
          <p:nvPr/>
        </p:nvSpPr>
        <p:spPr>
          <a:xfrm rot="0">
            <a:off x="12740420" y="1178805"/>
            <a:ext cx="3679779" cy="363192"/>
          </a:xfrm>
          <a:prstGeom prst="rect">
            <a:avLst/>
          </a:prstGeom>
        </p:spPr>
        <p:txBody>
          <a:bodyPr anchor="t" rtlCol="false" tIns="0" lIns="0" bIns="0" rIns="0">
            <a:spAutoFit/>
          </a:bodyPr>
          <a:lstStyle/>
          <a:p>
            <a:pPr algn="ctr">
              <a:lnSpc>
                <a:spcPts val="2760"/>
              </a:lnSpc>
            </a:pPr>
            <a:r>
              <a:rPr lang="en-US" sz="2509">
                <a:solidFill>
                  <a:srgbClr val="191824"/>
                </a:solidFill>
                <a:latin typeface="HK Grotesk Bold"/>
              </a:rPr>
              <a:t>SVD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7889691" y="1121990"/>
            <a:ext cx="9095289" cy="990021"/>
          </a:xfrm>
          <a:prstGeom prst="rect">
            <a:avLst/>
          </a:prstGeom>
        </p:spPr>
        <p:txBody>
          <a:bodyPr anchor="t" rtlCol="false" tIns="0" lIns="0" bIns="0" rIns="0">
            <a:spAutoFit/>
          </a:bodyPr>
          <a:lstStyle/>
          <a:p>
            <a:pPr>
              <a:lnSpc>
                <a:spcPts val="7699"/>
              </a:lnSpc>
            </a:pPr>
            <a:r>
              <a:rPr lang="en-US" sz="6999">
                <a:solidFill>
                  <a:srgbClr val="FFFFFF"/>
                </a:solidFill>
                <a:latin typeface="HK Grotesk Bold"/>
              </a:rPr>
              <a:t>CONCLUSION</a:t>
            </a:r>
          </a:p>
        </p:txBody>
      </p:sp>
      <p:grpSp>
        <p:nvGrpSpPr>
          <p:cNvPr name="Group 3" id="3"/>
          <p:cNvGrpSpPr/>
          <p:nvPr/>
        </p:nvGrpSpPr>
        <p:grpSpPr>
          <a:xfrm rot="0">
            <a:off x="7889691" y="3070509"/>
            <a:ext cx="9095289" cy="4441541"/>
            <a:chOff x="0" y="0"/>
            <a:chExt cx="12127052" cy="5922055"/>
          </a:xfrm>
        </p:grpSpPr>
        <p:sp>
          <p:nvSpPr>
            <p:cNvPr name="TextBox 4" id="4"/>
            <p:cNvSpPr txBox="true"/>
            <p:nvPr/>
          </p:nvSpPr>
          <p:spPr>
            <a:xfrm rot="0">
              <a:off x="0" y="-47625"/>
              <a:ext cx="12127052" cy="2438612"/>
            </a:xfrm>
            <a:prstGeom prst="rect">
              <a:avLst/>
            </a:prstGeom>
          </p:spPr>
          <p:txBody>
            <a:bodyPr anchor="t" rtlCol="false" tIns="0" lIns="0" bIns="0" rIns="0">
              <a:spAutoFit/>
            </a:bodyPr>
            <a:lstStyle/>
            <a:p>
              <a:pPr>
                <a:lnSpc>
                  <a:spcPts val="3640"/>
                </a:lnSpc>
              </a:pPr>
              <a:r>
                <a:rPr lang="en-US" sz="2799">
                  <a:solidFill>
                    <a:srgbClr val="FFFFFF"/>
                  </a:solidFill>
                  <a:latin typeface="Roboto"/>
                </a:rPr>
                <a:t>KNN algorithm is not precise for recommendation as it cannot deduce proper inference with large dimension labelled data, while ALS and SVD can overcome limitations of KNN.</a:t>
              </a:r>
            </a:p>
          </p:txBody>
        </p:sp>
        <p:sp>
          <p:nvSpPr>
            <p:cNvPr name="TextBox 5" id="5"/>
            <p:cNvSpPr txBox="true"/>
            <p:nvPr/>
          </p:nvSpPr>
          <p:spPr>
            <a:xfrm rot="0">
              <a:off x="0" y="3483443"/>
              <a:ext cx="12127052" cy="2438612"/>
            </a:xfrm>
            <a:prstGeom prst="rect">
              <a:avLst/>
            </a:prstGeom>
          </p:spPr>
          <p:txBody>
            <a:bodyPr anchor="t" rtlCol="false" tIns="0" lIns="0" bIns="0" rIns="0">
              <a:spAutoFit/>
            </a:bodyPr>
            <a:lstStyle/>
            <a:p>
              <a:pPr>
                <a:lnSpc>
                  <a:spcPts val="3640"/>
                </a:lnSpc>
              </a:pPr>
              <a:r>
                <a:rPr lang="en-US" sz="2800">
                  <a:solidFill>
                    <a:srgbClr val="FFFFFF"/>
                  </a:solidFill>
                  <a:latin typeface="Roboto"/>
                </a:rPr>
                <a:t>From the performance analysis of SVD and KNN, we can say that in matrix factorization SVD performs better than ALS which implies that SVD performs the best of all three algorithms.</a:t>
              </a:r>
            </a:p>
          </p:txBody>
        </p:sp>
      </p:grpSp>
      <p:grpSp>
        <p:nvGrpSpPr>
          <p:cNvPr name="Group 6" id="6"/>
          <p:cNvGrpSpPr/>
          <p:nvPr/>
        </p:nvGrpSpPr>
        <p:grpSpPr>
          <a:xfrm rot="0">
            <a:off x="1411277" y="2112010"/>
            <a:ext cx="5223321" cy="6062980"/>
            <a:chOff x="0" y="0"/>
            <a:chExt cx="6964428" cy="8083973"/>
          </a:xfrm>
        </p:grpSpPr>
        <p:pic>
          <p:nvPicPr>
            <p:cNvPr name="Picture 7" id="7"/>
            <p:cNvPicPr>
              <a:picLocks noChangeAspect="true"/>
            </p:cNvPicPr>
            <p:nvPr/>
          </p:nvPicPr>
          <p:blipFill>
            <a:blip r:embed="rId2"/>
            <a:srcRect l="22848" t="13440" r="22848" b="0"/>
            <a:stretch>
              <a:fillRect/>
            </a:stretch>
          </p:blipFill>
          <p:spPr>
            <a:xfrm flipH="false" flipV="false" rot="5400000">
              <a:off x="486207" y="1605753"/>
              <a:ext cx="7209994" cy="5746447"/>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5977741" cy="7209994"/>
            </a:xfrm>
            <a:prstGeom prst="rect">
              <a:avLst/>
            </a:prstGeom>
          </p:spPr>
        </p:pic>
      </p:grpSp>
      <p:sp>
        <p:nvSpPr>
          <p:cNvPr name="TextBox 9" id="9"/>
          <p:cNvSpPr txBox="true"/>
          <p:nvPr/>
        </p:nvSpPr>
        <p:spPr>
          <a:xfrm rot="0">
            <a:off x="15985595" y="397949"/>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581312" y="786550"/>
            <a:ext cx="15125376" cy="1086485"/>
          </a:xfrm>
          <a:prstGeom prst="rect">
            <a:avLst/>
          </a:prstGeom>
        </p:spPr>
        <p:txBody>
          <a:bodyPr anchor="t" rtlCol="false" tIns="0" lIns="0" bIns="0" rIns="0">
            <a:spAutoFit/>
          </a:bodyPr>
          <a:lstStyle/>
          <a:p>
            <a:pPr algn="ctr" marL="0" indent="0" lvl="0">
              <a:lnSpc>
                <a:spcPts val="8710"/>
              </a:lnSpc>
              <a:spcBef>
                <a:spcPct val="0"/>
              </a:spcBef>
            </a:pPr>
            <a:r>
              <a:rPr lang="en-US" sz="6700">
                <a:solidFill>
                  <a:srgbClr val="191824"/>
                </a:solidFill>
                <a:latin typeface="HK Grotesk Bold"/>
              </a:rPr>
              <a:t>ROLE OF EACH GROUP MEMBER</a:t>
            </a:r>
          </a:p>
        </p:txBody>
      </p:sp>
      <p:grpSp>
        <p:nvGrpSpPr>
          <p:cNvPr name="Group 3" id="3"/>
          <p:cNvGrpSpPr/>
          <p:nvPr/>
        </p:nvGrpSpPr>
        <p:grpSpPr>
          <a:xfrm rot="-10800000">
            <a:off x="-2008233" y="-358254"/>
            <a:ext cx="4462578" cy="4462578"/>
            <a:chOff x="0" y="0"/>
            <a:chExt cx="5950103" cy="5950103"/>
          </a:xfrm>
        </p:grpSpPr>
        <p:pic>
          <p:nvPicPr>
            <p:cNvPr name="Picture 4" id="4"/>
            <p:cNvPicPr>
              <a:picLocks noChangeAspect="true"/>
            </p:cNvPicPr>
            <p:nvPr/>
          </p:nvPicPr>
          <p:blipFill>
            <a:blip r:embed="rId2"/>
            <a:srcRect l="0" t="0" r="0" b="0"/>
            <a:stretch>
              <a:fillRect/>
            </a:stretch>
          </p:blipFill>
          <p:spPr>
            <a:xfrm flipH="false" flipV="false" rot="0">
              <a:off x="0" y="0"/>
              <a:ext cx="5950103" cy="5950103"/>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463703"/>
              <a:ext cx="4152839" cy="4549923"/>
            </a:xfrm>
            <a:prstGeom prst="rect">
              <a:avLst/>
            </a:prstGeom>
          </p:spPr>
        </p:pic>
      </p:grpSp>
      <p:grpSp>
        <p:nvGrpSpPr>
          <p:cNvPr name="Group 6" id="6"/>
          <p:cNvGrpSpPr/>
          <p:nvPr/>
        </p:nvGrpSpPr>
        <p:grpSpPr>
          <a:xfrm rot="0">
            <a:off x="15906692" y="6276718"/>
            <a:ext cx="4462578" cy="4462578"/>
            <a:chOff x="0" y="0"/>
            <a:chExt cx="5950103" cy="5950103"/>
          </a:xfrm>
        </p:grpSpPr>
        <p:pic>
          <p:nvPicPr>
            <p:cNvPr name="Picture 7" id="7"/>
            <p:cNvPicPr>
              <a:picLocks noChangeAspect="true"/>
            </p:cNvPicPr>
            <p:nvPr/>
          </p:nvPicPr>
          <p:blipFill>
            <a:blip r:embed="rId2"/>
            <a:srcRect l="0" t="0" r="0" b="0"/>
            <a:stretch>
              <a:fillRect/>
            </a:stretch>
          </p:blipFill>
          <p:spPr>
            <a:xfrm flipH="false" flipV="false" rot="0">
              <a:off x="0" y="0"/>
              <a:ext cx="5950103" cy="5950103"/>
            </a:xfrm>
            <a:prstGeom prst="rect">
              <a:avLst/>
            </a:prstGeom>
          </p:spPr>
        </p:pic>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463703"/>
              <a:ext cx="4152839" cy="4549923"/>
            </a:xfrm>
            <a:prstGeom prst="rect">
              <a:avLst/>
            </a:prstGeom>
          </p:spPr>
        </p:pic>
      </p:grpSp>
      <p:pic>
        <p:nvPicPr>
          <p:cNvPr name="Picture 9" id="9"/>
          <p:cNvPicPr>
            <a:picLocks noChangeAspect="true"/>
          </p:cNvPicPr>
          <p:nvPr/>
        </p:nvPicPr>
        <p:blipFill>
          <a:blip r:embed="rId4"/>
          <a:srcRect l="0" t="0" r="0" b="0"/>
          <a:stretch>
            <a:fillRect/>
          </a:stretch>
        </p:blipFill>
        <p:spPr>
          <a:xfrm flipH="false" flipV="false" rot="0">
            <a:off x="2180392" y="2704407"/>
            <a:ext cx="13927217" cy="4579100"/>
          </a:xfrm>
          <a:prstGeom prst="rect">
            <a:avLst/>
          </a:prstGeom>
        </p:spPr>
      </p:pic>
      <p:sp>
        <p:nvSpPr>
          <p:cNvPr name="TextBox 10" id="10"/>
          <p:cNvSpPr txBox="true"/>
          <p:nvPr/>
        </p:nvSpPr>
        <p:spPr>
          <a:xfrm rot="0">
            <a:off x="16107608" y="462928"/>
            <a:ext cx="1273705" cy="390297"/>
          </a:xfrm>
          <a:prstGeom prst="rect">
            <a:avLst/>
          </a:prstGeom>
        </p:spPr>
        <p:txBody>
          <a:bodyPr anchor="t" rtlCol="false" tIns="0" lIns="0" bIns="0" rIns="0">
            <a:spAutoFit/>
          </a:bodyPr>
          <a:lstStyle/>
          <a:p>
            <a:pPr algn="r">
              <a:lnSpc>
                <a:spcPts val="3000"/>
              </a:lnSpc>
            </a:pPr>
            <a:r>
              <a:rPr lang="en-US" sz="2500">
                <a:solidFill>
                  <a:srgbClr val="191824"/>
                </a:solidFill>
                <a:latin typeface="HK Grotesk Medium"/>
              </a:rPr>
              <a:t>17</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7331" y="2290651"/>
            <a:ext cx="9823887" cy="6443980"/>
          </a:xfrm>
          <a:prstGeom prst="rect">
            <a:avLst/>
          </a:prstGeom>
        </p:spPr>
        <p:txBody>
          <a:bodyPr anchor="t" rtlCol="false" tIns="0" lIns="0" bIns="0" rIns="0">
            <a:spAutoFit/>
          </a:bodyPr>
          <a:lstStyle/>
          <a:p>
            <a:pPr marL="604520" indent="-302260" lvl="1">
              <a:lnSpc>
                <a:spcPts val="3919"/>
              </a:lnSpc>
              <a:buFont typeface="Arial"/>
              <a:buChar char="•"/>
            </a:pPr>
            <a:r>
              <a:rPr lang="en-US" sz="2800">
                <a:solidFill>
                  <a:srgbClr val="000000"/>
                </a:solidFill>
                <a:latin typeface="Roboto Bold"/>
              </a:rPr>
              <a:t>Our project aims aroun</a:t>
            </a:r>
            <a:r>
              <a:rPr lang="en-US" sz="2800">
                <a:solidFill>
                  <a:srgbClr val="000000"/>
                </a:solidFill>
                <a:latin typeface="Roboto Bold"/>
              </a:rPr>
              <a:t>d building a movie recommendation system based on Collaborative filtering. </a:t>
            </a:r>
          </a:p>
          <a:p>
            <a:pPr>
              <a:lnSpc>
                <a:spcPts val="3919"/>
              </a:lnSpc>
            </a:pPr>
          </a:p>
          <a:p>
            <a:pPr marL="604520" indent="-302260" lvl="1">
              <a:lnSpc>
                <a:spcPts val="3919"/>
              </a:lnSpc>
              <a:buFont typeface="Arial"/>
              <a:buChar char="•"/>
            </a:pPr>
            <a:r>
              <a:rPr lang="en-US" sz="2800">
                <a:solidFill>
                  <a:srgbClr val="000000"/>
                </a:solidFill>
                <a:latin typeface="Roboto Bold"/>
              </a:rPr>
              <a:t>In particular we look at implementing three algorithms of item based collaborative filtering:</a:t>
            </a:r>
          </a:p>
          <a:p>
            <a:pPr marL="1209040" indent="-403013" lvl="2">
              <a:lnSpc>
                <a:spcPts val="3919"/>
              </a:lnSpc>
              <a:buFont typeface="Arial"/>
              <a:buChar char="⚬"/>
            </a:pPr>
            <a:r>
              <a:rPr lang="en-US" sz="2800">
                <a:solidFill>
                  <a:srgbClr val="000000"/>
                </a:solidFill>
                <a:latin typeface="Roboto Bold"/>
              </a:rPr>
              <a:t>K-Nearest Neighbor's (KNN)</a:t>
            </a:r>
          </a:p>
          <a:p>
            <a:pPr marL="1209040" indent="-403013" lvl="2">
              <a:lnSpc>
                <a:spcPts val="3919"/>
              </a:lnSpc>
              <a:buFont typeface="Arial"/>
              <a:buChar char="⚬"/>
            </a:pPr>
            <a:r>
              <a:rPr lang="en-US" sz="2800">
                <a:solidFill>
                  <a:srgbClr val="000000"/>
                </a:solidFill>
                <a:latin typeface="Roboto Bold"/>
              </a:rPr>
              <a:t>Singular value decomposition(SVD)</a:t>
            </a:r>
          </a:p>
          <a:p>
            <a:pPr marL="1209039" indent="-403013" lvl="2">
              <a:lnSpc>
                <a:spcPts val="3919"/>
              </a:lnSpc>
              <a:buFont typeface="Arial"/>
              <a:buChar char="⚬"/>
            </a:pPr>
            <a:r>
              <a:rPr lang="en-US" sz="2800">
                <a:solidFill>
                  <a:srgbClr val="000000"/>
                </a:solidFill>
                <a:latin typeface="Roboto Bold"/>
              </a:rPr>
              <a:t>Alternating Least Squares (ALS).</a:t>
            </a:r>
          </a:p>
          <a:p>
            <a:pPr>
              <a:lnSpc>
                <a:spcPts val="3919"/>
              </a:lnSpc>
            </a:pPr>
          </a:p>
          <a:p>
            <a:pPr marL="604520" indent="-302260" lvl="1">
              <a:lnSpc>
                <a:spcPts val="3919"/>
              </a:lnSpc>
              <a:buFont typeface="Arial"/>
              <a:buChar char="•"/>
            </a:pPr>
            <a:r>
              <a:rPr lang="en-US" sz="2799">
                <a:solidFill>
                  <a:srgbClr val="000000"/>
                </a:solidFill>
                <a:latin typeface="Roboto Bold"/>
              </a:rPr>
              <a:t>This project uses movie-lens dataset which contains two files: movies.csv and rating.csv and has 9000 unique movies and 600 unique user . Total ratings in this dataset is around 300,000.</a:t>
            </a:r>
          </a:p>
        </p:txBody>
      </p:sp>
      <p:sp>
        <p:nvSpPr>
          <p:cNvPr name="TextBox 3" id="3"/>
          <p:cNvSpPr txBox="true"/>
          <p:nvPr/>
        </p:nvSpPr>
        <p:spPr>
          <a:xfrm rot="0">
            <a:off x="4921563" y="777660"/>
            <a:ext cx="8840238" cy="1019175"/>
          </a:xfrm>
          <a:prstGeom prst="rect">
            <a:avLst/>
          </a:prstGeom>
        </p:spPr>
        <p:txBody>
          <a:bodyPr anchor="t" rtlCol="false" tIns="0" lIns="0" bIns="0" rIns="0">
            <a:spAutoFit/>
          </a:bodyPr>
          <a:lstStyle/>
          <a:p>
            <a:pPr algn="ctr">
              <a:lnSpc>
                <a:spcPts val="8039"/>
              </a:lnSpc>
            </a:pPr>
            <a:r>
              <a:rPr lang="en-US" sz="6700">
                <a:solidFill>
                  <a:srgbClr val="191824"/>
                </a:solidFill>
                <a:latin typeface="HK Grotesk Bold"/>
              </a:rPr>
              <a:t>INTRODUCTION</a:t>
            </a:r>
          </a:p>
        </p:txBody>
      </p:sp>
      <p:sp>
        <p:nvSpPr>
          <p:cNvPr name="TextBox 4" id="4"/>
          <p:cNvSpPr txBox="true"/>
          <p:nvPr/>
        </p:nvSpPr>
        <p:spPr>
          <a:xfrm rot="0">
            <a:off x="15985595" y="234990"/>
            <a:ext cx="1273705" cy="390297"/>
          </a:xfrm>
          <a:prstGeom prst="rect">
            <a:avLst/>
          </a:prstGeom>
        </p:spPr>
        <p:txBody>
          <a:bodyPr anchor="t" rtlCol="false" tIns="0" lIns="0" bIns="0" rIns="0">
            <a:spAutoFit/>
          </a:bodyPr>
          <a:lstStyle/>
          <a:p>
            <a:pPr algn="r">
              <a:lnSpc>
                <a:spcPts val="3000"/>
              </a:lnSpc>
            </a:pPr>
            <a:r>
              <a:rPr lang="en-US" sz="2500">
                <a:solidFill>
                  <a:srgbClr val="191824"/>
                </a:solidFill>
                <a:latin typeface="HK Grotesk Medium"/>
              </a:rPr>
              <a:t>02</a:t>
            </a:r>
          </a:p>
        </p:txBody>
      </p:sp>
      <p:grpSp>
        <p:nvGrpSpPr>
          <p:cNvPr name="Group 5" id="5"/>
          <p:cNvGrpSpPr/>
          <p:nvPr/>
        </p:nvGrpSpPr>
        <p:grpSpPr>
          <a:xfrm rot="-10800000">
            <a:off x="-2093958" y="-358254"/>
            <a:ext cx="4462578" cy="4462578"/>
            <a:chOff x="0" y="0"/>
            <a:chExt cx="5950103" cy="5950103"/>
          </a:xfrm>
        </p:grpSpPr>
        <p:pic>
          <p:nvPicPr>
            <p:cNvPr name="Picture 6" id="6"/>
            <p:cNvPicPr>
              <a:picLocks noChangeAspect="true"/>
            </p:cNvPicPr>
            <p:nvPr/>
          </p:nvPicPr>
          <p:blipFill>
            <a:blip r:embed="rId2"/>
            <a:srcRect l="0" t="0" r="0" b="0"/>
            <a:stretch>
              <a:fillRect/>
            </a:stretch>
          </p:blipFill>
          <p:spPr>
            <a:xfrm flipH="false" flipV="false" rot="0">
              <a:off x="0" y="0"/>
              <a:ext cx="5950103" cy="5950103"/>
            </a:xfrm>
            <a:prstGeom prst="rect">
              <a:avLst/>
            </a:prstGeom>
          </p:spPr>
        </p:pic>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463703"/>
              <a:ext cx="4152839" cy="4549923"/>
            </a:xfrm>
            <a:prstGeom prst="rect">
              <a:avLst/>
            </a:prstGeom>
          </p:spPr>
        </p:pic>
      </p:grpSp>
      <p:grpSp>
        <p:nvGrpSpPr>
          <p:cNvPr name="Group 8" id="8"/>
          <p:cNvGrpSpPr/>
          <p:nvPr/>
        </p:nvGrpSpPr>
        <p:grpSpPr>
          <a:xfrm rot="0">
            <a:off x="15985595" y="6355740"/>
            <a:ext cx="4462578" cy="4462578"/>
            <a:chOff x="0" y="0"/>
            <a:chExt cx="5950103" cy="5950103"/>
          </a:xfrm>
        </p:grpSpPr>
        <p:pic>
          <p:nvPicPr>
            <p:cNvPr name="Picture 9" id="9"/>
            <p:cNvPicPr>
              <a:picLocks noChangeAspect="true"/>
            </p:cNvPicPr>
            <p:nvPr/>
          </p:nvPicPr>
          <p:blipFill>
            <a:blip r:embed="rId2"/>
            <a:srcRect l="0" t="0" r="0" b="0"/>
            <a:stretch>
              <a:fillRect/>
            </a:stretch>
          </p:blipFill>
          <p:spPr>
            <a:xfrm flipH="false" flipV="false" rot="0">
              <a:off x="0" y="0"/>
              <a:ext cx="5950103" cy="5950103"/>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463703"/>
              <a:ext cx="4152839" cy="4549923"/>
            </a:xfrm>
            <a:prstGeom prst="rect">
              <a:avLst/>
            </a:prstGeom>
          </p:spPr>
        </p:pic>
      </p:grpSp>
      <p:pic>
        <p:nvPicPr>
          <p:cNvPr name="Picture 11" id="11"/>
          <p:cNvPicPr>
            <a:picLocks noChangeAspect="true"/>
          </p:cNvPicPr>
          <p:nvPr/>
        </p:nvPicPr>
        <p:blipFill>
          <a:blip r:embed="rId4"/>
          <a:srcRect l="0" t="0" r="0" b="0"/>
          <a:stretch>
            <a:fillRect/>
          </a:stretch>
        </p:blipFill>
        <p:spPr>
          <a:xfrm flipH="false" flipV="false" rot="0">
            <a:off x="10110562" y="2366851"/>
            <a:ext cx="8177438" cy="5010986"/>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002318" y="2824067"/>
            <a:ext cx="6783291" cy="6055385"/>
            <a:chOff x="0" y="0"/>
            <a:chExt cx="9044388" cy="8073846"/>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4359290" y="0"/>
              <a:ext cx="4685098" cy="4917565"/>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2170491"/>
              <a:ext cx="6137704" cy="5903355"/>
            </a:xfrm>
            <a:prstGeom prst="rect">
              <a:avLst/>
            </a:prstGeom>
          </p:spPr>
        </p:pic>
      </p:grpSp>
      <p:sp>
        <p:nvSpPr>
          <p:cNvPr name="AutoShape 5" id="5"/>
          <p:cNvSpPr/>
          <p:nvPr/>
        </p:nvSpPr>
        <p:spPr>
          <a:xfrm rot="0">
            <a:off x="0" y="0"/>
            <a:ext cx="10662086" cy="10287000"/>
          </a:xfrm>
          <a:prstGeom prst="rect">
            <a:avLst/>
          </a:prstGeom>
          <a:solidFill>
            <a:srgbClr val="191824"/>
          </a:solidFill>
        </p:spPr>
      </p:sp>
      <p:sp>
        <p:nvSpPr>
          <p:cNvPr name="TextBox 6" id="6"/>
          <p:cNvSpPr txBox="true"/>
          <p:nvPr/>
        </p:nvSpPr>
        <p:spPr>
          <a:xfrm rot="0">
            <a:off x="627406" y="776491"/>
            <a:ext cx="9139129" cy="951865"/>
          </a:xfrm>
          <a:prstGeom prst="rect">
            <a:avLst/>
          </a:prstGeom>
        </p:spPr>
        <p:txBody>
          <a:bodyPr anchor="t" rtlCol="false" tIns="0" lIns="0" bIns="0" rIns="0">
            <a:spAutoFit/>
          </a:bodyPr>
          <a:lstStyle/>
          <a:p>
            <a:pPr>
              <a:lnSpc>
                <a:spcPts val="7370"/>
              </a:lnSpc>
            </a:pPr>
            <a:r>
              <a:rPr lang="en-US" sz="6700">
                <a:solidFill>
                  <a:srgbClr val="FFFFFF"/>
                </a:solidFill>
                <a:latin typeface="HK Grotesk Bold"/>
              </a:rPr>
              <a:t>PROBLEM STATEMENT</a:t>
            </a:r>
          </a:p>
        </p:txBody>
      </p:sp>
      <p:sp>
        <p:nvSpPr>
          <p:cNvPr name="TextBox 7" id="7"/>
          <p:cNvSpPr txBox="true"/>
          <p:nvPr/>
        </p:nvSpPr>
        <p:spPr>
          <a:xfrm rot="0">
            <a:off x="15985595" y="319519"/>
            <a:ext cx="1273705" cy="390297"/>
          </a:xfrm>
          <a:prstGeom prst="rect">
            <a:avLst/>
          </a:prstGeom>
        </p:spPr>
        <p:txBody>
          <a:bodyPr anchor="t" rtlCol="false" tIns="0" lIns="0" bIns="0" rIns="0">
            <a:spAutoFit/>
          </a:bodyPr>
          <a:lstStyle/>
          <a:p>
            <a:pPr algn="r">
              <a:lnSpc>
                <a:spcPts val="3000"/>
              </a:lnSpc>
            </a:pPr>
            <a:r>
              <a:rPr lang="en-US" sz="2500">
                <a:solidFill>
                  <a:srgbClr val="191824"/>
                </a:solidFill>
                <a:latin typeface="HK Grotesk Medium"/>
              </a:rPr>
              <a:t>03</a:t>
            </a:r>
          </a:p>
        </p:txBody>
      </p:sp>
      <p:sp>
        <p:nvSpPr>
          <p:cNvPr name="TextBox 8" id="8"/>
          <p:cNvSpPr txBox="true"/>
          <p:nvPr/>
        </p:nvSpPr>
        <p:spPr>
          <a:xfrm rot="0">
            <a:off x="142579" y="2382214"/>
            <a:ext cx="10108783" cy="6939218"/>
          </a:xfrm>
          <a:prstGeom prst="rect">
            <a:avLst/>
          </a:prstGeom>
        </p:spPr>
        <p:txBody>
          <a:bodyPr anchor="t" rtlCol="false" tIns="0" lIns="0" bIns="0" rIns="0">
            <a:spAutoFit/>
          </a:bodyPr>
          <a:lstStyle/>
          <a:p>
            <a:pPr marL="605048" indent="-302524" lvl="1">
              <a:lnSpc>
                <a:spcPts val="3923"/>
              </a:lnSpc>
              <a:buFont typeface="Arial"/>
              <a:buChar char="•"/>
            </a:pPr>
            <a:r>
              <a:rPr lang="en-US" sz="2802">
                <a:solidFill>
                  <a:srgbClr val="FFFFFF"/>
                </a:solidFill>
                <a:latin typeface="Roboto Bold"/>
              </a:rPr>
              <a:t>Can we recommend a movie based on the users previous preference and rating ?</a:t>
            </a:r>
          </a:p>
          <a:p>
            <a:pPr>
              <a:lnSpc>
                <a:spcPts val="3923"/>
              </a:lnSpc>
            </a:pPr>
          </a:p>
          <a:p>
            <a:pPr marL="605048" indent="-302524" lvl="1">
              <a:lnSpc>
                <a:spcPts val="3923"/>
              </a:lnSpc>
              <a:buFont typeface="Arial"/>
              <a:buChar char="•"/>
            </a:pPr>
            <a:r>
              <a:rPr lang="en-US" sz="2802">
                <a:solidFill>
                  <a:srgbClr val="FFFFFF"/>
                </a:solidFill>
                <a:latin typeface="Roboto Bold"/>
              </a:rPr>
              <a:t>Can we recommend the movies based on given movie from the user ?</a:t>
            </a:r>
          </a:p>
          <a:p>
            <a:pPr>
              <a:lnSpc>
                <a:spcPts val="3923"/>
              </a:lnSpc>
            </a:pPr>
          </a:p>
          <a:p>
            <a:pPr marL="605048" indent="-302524" lvl="1">
              <a:lnSpc>
                <a:spcPts val="3923"/>
              </a:lnSpc>
              <a:buFont typeface="Arial"/>
              <a:buChar char="•"/>
            </a:pPr>
            <a:r>
              <a:rPr lang="en-US" sz="2802">
                <a:solidFill>
                  <a:srgbClr val="FFFFFF"/>
                </a:solidFill>
                <a:latin typeface="Roboto Bold"/>
              </a:rPr>
              <a:t>Given similar type of users can we recommend the movies rated by one user to the other similar users?</a:t>
            </a:r>
          </a:p>
          <a:p>
            <a:pPr>
              <a:lnSpc>
                <a:spcPts val="3923"/>
              </a:lnSpc>
            </a:pPr>
          </a:p>
          <a:p>
            <a:pPr marL="605048" indent="-302524" lvl="1">
              <a:lnSpc>
                <a:spcPts val="3923"/>
              </a:lnSpc>
              <a:buFont typeface="Arial"/>
              <a:buChar char="•"/>
            </a:pPr>
            <a:r>
              <a:rPr lang="en-US" sz="2802">
                <a:solidFill>
                  <a:srgbClr val="FFFFFF"/>
                </a:solidFill>
                <a:latin typeface="Roboto Bold"/>
              </a:rPr>
              <a:t>Can we recommend a movie, given there’s not enough data about the movie such as cast, release year, genres etc. ?</a:t>
            </a:r>
          </a:p>
          <a:p>
            <a:pPr>
              <a:lnSpc>
                <a:spcPts val="3923"/>
              </a:lnSpc>
            </a:pPr>
          </a:p>
          <a:p>
            <a:pPr marL="605048" indent="-302524" lvl="1">
              <a:lnSpc>
                <a:spcPts val="3923"/>
              </a:lnSpc>
              <a:buFont typeface="Arial"/>
              <a:buChar char="•"/>
            </a:pPr>
            <a:r>
              <a:rPr lang="en-US" sz="2802">
                <a:solidFill>
                  <a:srgbClr val="FFFFFF"/>
                </a:solidFill>
                <a:latin typeface="Roboto Bold"/>
              </a:rPr>
              <a:t>Can we compare different algorithms for recommender system?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grpSp>
        <p:nvGrpSpPr>
          <p:cNvPr name="Group 2" id="2"/>
          <p:cNvGrpSpPr/>
          <p:nvPr/>
        </p:nvGrpSpPr>
        <p:grpSpPr>
          <a:xfrm rot="0">
            <a:off x="-3878508" y="2502040"/>
            <a:ext cx="5223321" cy="6062980"/>
            <a:chOff x="0" y="0"/>
            <a:chExt cx="6964428" cy="8083973"/>
          </a:xfrm>
        </p:grpSpPr>
        <p:pic>
          <p:nvPicPr>
            <p:cNvPr name="Picture 3" id="3"/>
            <p:cNvPicPr>
              <a:picLocks noChangeAspect="true"/>
            </p:cNvPicPr>
            <p:nvPr/>
          </p:nvPicPr>
          <p:blipFill>
            <a:blip r:embed="rId2"/>
            <a:srcRect l="22848" t="13440" r="22848" b="0"/>
            <a:stretch>
              <a:fillRect/>
            </a:stretch>
          </p:blipFill>
          <p:spPr>
            <a:xfrm flipH="false" flipV="false" rot="5400000">
              <a:off x="486207" y="1605753"/>
              <a:ext cx="7209994" cy="5746447"/>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5977741" cy="7209994"/>
            </a:xfrm>
            <a:prstGeom prst="rect">
              <a:avLst/>
            </a:prstGeom>
          </p:spPr>
        </p:pic>
      </p:grpSp>
      <p:grpSp>
        <p:nvGrpSpPr>
          <p:cNvPr name="Group 5" id="5"/>
          <p:cNvGrpSpPr/>
          <p:nvPr/>
        </p:nvGrpSpPr>
        <p:grpSpPr>
          <a:xfrm rot="0">
            <a:off x="16056711" y="6333731"/>
            <a:ext cx="4462578" cy="4462578"/>
            <a:chOff x="0" y="0"/>
            <a:chExt cx="5950103" cy="5950103"/>
          </a:xfrm>
        </p:grpSpPr>
        <p:pic>
          <p:nvPicPr>
            <p:cNvPr name="Picture 6" id="6"/>
            <p:cNvPicPr>
              <a:picLocks noChangeAspect="true"/>
            </p:cNvPicPr>
            <p:nvPr/>
          </p:nvPicPr>
          <p:blipFill>
            <a:blip r:embed="rId4"/>
            <a:srcRect l="0" t="0" r="0" b="0"/>
            <a:stretch>
              <a:fillRect/>
            </a:stretch>
          </p:blipFill>
          <p:spPr>
            <a:xfrm flipH="false" flipV="false" rot="0">
              <a:off x="0" y="0"/>
              <a:ext cx="5950103" cy="5950103"/>
            </a:xfrm>
            <a:prstGeom prst="rect">
              <a:avLst/>
            </a:prstGeom>
          </p:spPr>
        </p:pic>
        <p:pic>
          <p:nvPicPr>
            <p:cNvPr name="Picture 7" id="7"/>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0" y="463703"/>
              <a:ext cx="4152839" cy="4549923"/>
            </a:xfrm>
            <a:prstGeom prst="rect">
              <a:avLst/>
            </a:prstGeom>
          </p:spPr>
        </p:pic>
      </p:grpSp>
      <p:pic>
        <p:nvPicPr>
          <p:cNvPr name="Picture 8" id="8"/>
          <p:cNvPicPr>
            <a:picLocks noChangeAspect="true"/>
          </p:cNvPicPr>
          <p:nvPr/>
        </p:nvPicPr>
        <p:blipFill>
          <a:blip r:embed="rId6"/>
          <a:srcRect l="0" t="0" r="0" b="0"/>
          <a:stretch>
            <a:fillRect/>
          </a:stretch>
        </p:blipFill>
        <p:spPr>
          <a:xfrm flipH="false" flipV="false" rot="0">
            <a:off x="2064766" y="1404451"/>
            <a:ext cx="13920829" cy="8790835"/>
          </a:xfrm>
          <a:prstGeom prst="rect">
            <a:avLst/>
          </a:prstGeom>
        </p:spPr>
      </p:pic>
      <p:sp>
        <p:nvSpPr>
          <p:cNvPr name="TextBox 9" id="9"/>
          <p:cNvSpPr txBox="true"/>
          <p:nvPr/>
        </p:nvSpPr>
        <p:spPr>
          <a:xfrm rot="0">
            <a:off x="3145930" y="372536"/>
            <a:ext cx="11996139" cy="784225"/>
          </a:xfrm>
          <a:prstGeom prst="rect">
            <a:avLst/>
          </a:prstGeom>
        </p:spPr>
        <p:txBody>
          <a:bodyPr anchor="t" rtlCol="false" tIns="0" lIns="0" bIns="0" rIns="0">
            <a:spAutoFit/>
          </a:bodyPr>
          <a:lstStyle/>
          <a:p>
            <a:pPr algn="ctr">
              <a:lnSpc>
                <a:spcPts val="6050"/>
              </a:lnSpc>
            </a:pPr>
            <a:r>
              <a:rPr lang="en-US" sz="5500">
                <a:solidFill>
                  <a:srgbClr val="FFFFFF"/>
                </a:solidFill>
                <a:latin typeface="HK Grotesk Bold"/>
              </a:rPr>
              <a:t>GHANTT CHART</a:t>
            </a:r>
          </a:p>
        </p:txBody>
      </p:sp>
      <p:sp>
        <p:nvSpPr>
          <p:cNvPr name="TextBox 10" id="10"/>
          <p:cNvSpPr txBox="true"/>
          <p:nvPr/>
        </p:nvSpPr>
        <p:spPr>
          <a:xfrm rot="0">
            <a:off x="15985595" y="315386"/>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6206170" y="-1604750"/>
            <a:ext cx="3655220" cy="3655220"/>
          </a:xfrm>
          <a:prstGeom prst="rect">
            <a:avLst/>
          </a:prstGeom>
        </p:spPr>
      </p:pic>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827610" y="8459390"/>
            <a:ext cx="3655220" cy="3655220"/>
          </a:xfrm>
          <a:prstGeom prst="rect">
            <a:avLst/>
          </a:prstGeom>
        </p:spPr>
      </p:pic>
      <p:grpSp>
        <p:nvGrpSpPr>
          <p:cNvPr name="Group 4" id="4"/>
          <p:cNvGrpSpPr/>
          <p:nvPr/>
        </p:nvGrpSpPr>
        <p:grpSpPr>
          <a:xfrm rot="8018869">
            <a:off x="4779526" y="3054558"/>
            <a:ext cx="2291423" cy="528138"/>
            <a:chOff x="0" y="0"/>
            <a:chExt cx="8039275" cy="1852930"/>
          </a:xfrm>
        </p:grpSpPr>
        <p:sp>
          <p:nvSpPr>
            <p:cNvPr name="Freeform 5" id="5"/>
            <p:cNvSpPr/>
            <p:nvPr/>
          </p:nvSpPr>
          <p:spPr>
            <a:xfrm>
              <a:off x="0" y="0"/>
              <a:ext cx="8039275" cy="1854200"/>
            </a:xfrm>
            <a:custGeom>
              <a:avLst/>
              <a:gdLst/>
              <a:ahLst/>
              <a:cxnLst/>
              <a:rect r="r" b="b" t="t" l="l"/>
              <a:pathLst>
                <a:path h="1854200" w="8039275">
                  <a:moveTo>
                    <a:pt x="7938945" y="739140"/>
                  </a:moveTo>
                  <a:lnTo>
                    <a:pt x="7018195" y="49530"/>
                  </a:lnTo>
                  <a:cubicBezTo>
                    <a:pt x="6973745" y="16510"/>
                    <a:pt x="6925485" y="0"/>
                    <a:pt x="6875955" y="0"/>
                  </a:cubicBezTo>
                  <a:cubicBezTo>
                    <a:pt x="6770545" y="0"/>
                    <a:pt x="6693075" y="81280"/>
                    <a:pt x="6693075" y="194310"/>
                  </a:cubicBezTo>
                  <a:lnTo>
                    <a:pt x="6693075" y="605790"/>
                  </a:lnTo>
                  <a:lnTo>
                    <a:pt x="313690" y="605790"/>
                  </a:lnTo>
                  <a:cubicBezTo>
                    <a:pt x="139700" y="609600"/>
                    <a:pt x="0" y="751840"/>
                    <a:pt x="0" y="927100"/>
                  </a:cubicBezTo>
                  <a:cubicBezTo>
                    <a:pt x="0" y="1102360"/>
                    <a:pt x="139700" y="1244600"/>
                    <a:pt x="313690" y="1248410"/>
                  </a:cubicBezTo>
                  <a:lnTo>
                    <a:pt x="6693075" y="1248410"/>
                  </a:lnTo>
                  <a:lnTo>
                    <a:pt x="6693075" y="1659890"/>
                  </a:lnTo>
                  <a:cubicBezTo>
                    <a:pt x="6693075" y="1772920"/>
                    <a:pt x="6770545" y="1854200"/>
                    <a:pt x="6875955" y="1854200"/>
                  </a:cubicBezTo>
                  <a:cubicBezTo>
                    <a:pt x="6925485" y="1854200"/>
                    <a:pt x="6973745" y="1836420"/>
                    <a:pt x="7018195" y="1803400"/>
                  </a:cubicBezTo>
                  <a:lnTo>
                    <a:pt x="7938945" y="1115060"/>
                  </a:lnTo>
                  <a:cubicBezTo>
                    <a:pt x="8002445" y="1066800"/>
                    <a:pt x="8039275" y="998220"/>
                    <a:pt x="8039275" y="927100"/>
                  </a:cubicBezTo>
                  <a:cubicBezTo>
                    <a:pt x="8039275" y="854710"/>
                    <a:pt x="8002445" y="787400"/>
                    <a:pt x="7938945" y="739140"/>
                  </a:cubicBezTo>
                  <a:close/>
                </a:path>
              </a:pathLst>
            </a:custGeom>
            <a:solidFill>
              <a:srgbClr val="55A4A5"/>
            </a:solidFill>
          </p:spPr>
        </p:sp>
      </p:grpSp>
      <p:sp>
        <p:nvSpPr>
          <p:cNvPr name="TextBox 6" id="6"/>
          <p:cNvSpPr txBox="true"/>
          <p:nvPr/>
        </p:nvSpPr>
        <p:spPr>
          <a:xfrm rot="0">
            <a:off x="2505584" y="705078"/>
            <a:ext cx="13276832" cy="1034415"/>
          </a:xfrm>
          <a:prstGeom prst="rect">
            <a:avLst/>
          </a:prstGeom>
        </p:spPr>
        <p:txBody>
          <a:bodyPr anchor="t" rtlCol="false" tIns="0" lIns="0" bIns="0" rIns="0">
            <a:spAutoFit/>
          </a:bodyPr>
          <a:lstStyle/>
          <a:p>
            <a:pPr algn="ctr">
              <a:lnSpc>
                <a:spcPts val="7920"/>
              </a:lnSpc>
            </a:pPr>
            <a:r>
              <a:rPr lang="en-US" sz="7200">
                <a:solidFill>
                  <a:srgbClr val="FFFFFF"/>
                </a:solidFill>
                <a:latin typeface="HK Grotesk Bold"/>
              </a:rPr>
              <a:t>EXISTING BODY OF WORK</a:t>
            </a:r>
          </a:p>
        </p:txBody>
      </p:sp>
      <p:sp>
        <p:nvSpPr>
          <p:cNvPr name="TextBox 7" id="7"/>
          <p:cNvSpPr txBox="true"/>
          <p:nvPr/>
        </p:nvSpPr>
        <p:spPr>
          <a:xfrm rot="0">
            <a:off x="1665553" y="5501528"/>
            <a:ext cx="4446134" cy="3669665"/>
          </a:xfrm>
          <a:prstGeom prst="rect">
            <a:avLst/>
          </a:prstGeom>
        </p:spPr>
        <p:txBody>
          <a:bodyPr anchor="t" rtlCol="false" tIns="0" lIns="0" bIns="0" rIns="0">
            <a:spAutoFit/>
          </a:bodyPr>
          <a:lstStyle/>
          <a:p>
            <a:pPr>
              <a:lnSpc>
                <a:spcPts val="3640"/>
              </a:lnSpc>
            </a:pPr>
            <a:r>
              <a:rPr lang="en-US" sz="2800">
                <a:solidFill>
                  <a:srgbClr val="FBFEFE"/>
                </a:solidFill>
                <a:latin typeface="Roboto"/>
              </a:rPr>
              <a:t>It recommends other movies which are similar to that selected movie, in terms of features. Thus it needs a lot information about movie</a:t>
            </a:r>
          </a:p>
          <a:p>
            <a:pPr>
              <a:lnSpc>
                <a:spcPts val="3640"/>
              </a:lnSpc>
            </a:pPr>
          </a:p>
          <a:p>
            <a:pPr>
              <a:lnSpc>
                <a:spcPts val="3640"/>
              </a:lnSpc>
            </a:pPr>
            <a:r>
              <a:rPr lang="en-US" sz="2800">
                <a:solidFill>
                  <a:srgbClr val="FBFEFE"/>
                </a:solidFill>
                <a:latin typeface="Roboto"/>
              </a:rPr>
              <a:t>f(movie)       {movies}</a:t>
            </a:r>
          </a:p>
        </p:txBody>
      </p:sp>
      <p:sp>
        <p:nvSpPr>
          <p:cNvPr name="TextBox 8" id="8"/>
          <p:cNvSpPr txBox="true"/>
          <p:nvPr/>
        </p:nvSpPr>
        <p:spPr>
          <a:xfrm rot="0">
            <a:off x="6842373" y="1941251"/>
            <a:ext cx="4603254" cy="622935"/>
          </a:xfrm>
          <a:prstGeom prst="rect">
            <a:avLst/>
          </a:prstGeom>
        </p:spPr>
        <p:txBody>
          <a:bodyPr anchor="t" rtlCol="false" tIns="0" lIns="0" bIns="0" rIns="0">
            <a:spAutoFit/>
          </a:bodyPr>
          <a:lstStyle/>
          <a:p>
            <a:pPr algn="ctr">
              <a:lnSpc>
                <a:spcPts val="5040"/>
              </a:lnSpc>
            </a:pPr>
            <a:r>
              <a:rPr lang="en-US" sz="3600">
                <a:solidFill>
                  <a:srgbClr val="FFFFFF"/>
                </a:solidFill>
                <a:latin typeface="Roboto"/>
              </a:rPr>
              <a:t>Recommender System</a:t>
            </a:r>
          </a:p>
        </p:txBody>
      </p:sp>
      <p:sp>
        <p:nvSpPr>
          <p:cNvPr name="TextBox 9" id="9"/>
          <p:cNvSpPr txBox="true"/>
          <p:nvPr/>
        </p:nvSpPr>
        <p:spPr>
          <a:xfrm rot="0">
            <a:off x="1665553" y="4253725"/>
            <a:ext cx="4749552" cy="589915"/>
          </a:xfrm>
          <a:prstGeom prst="rect">
            <a:avLst/>
          </a:prstGeom>
        </p:spPr>
        <p:txBody>
          <a:bodyPr anchor="t" rtlCol="false" tIns="0" lIns="0" bIns="0" rIns="0">
            <a:spAutoFit/>
          </a:bodyPr>
          <a:lstStyle/>
          <a:p>
            <a:pPr algn="ctr">
              <a:lnSpc>
                <a:spcPts val="4759"/>
              </a:lnSpc>
            </a:pPr>
            <a:r>
              <a:rPr lang="en-US" sz="3400">
                <a:solidFill>
                  <a:srgbClr val="FFFFFF"/>
                </a:solidFill>
                <a:latin typeface="Roboto"/>
              </a:rPr>
              <a:t>Content-Based approach</a:t>
            </a:r>
          </a:p>
        </p:txBody>
      </p:sp>
      <p:grpSp>
        <p:nvGrpSpPr>
          <p:cNvPr name="Group 10" id="10"/>
          <p:cNvGrpSpPr/>
          <p:nvPr/>
        </p:nvGrpSpPr>
        <p:grpSpPr>
          <a:xfrm rot="2111000">
            <a:off x="11239760" y="3025974"/>
            <a:ext cx="2466105" cy="528138"/>
            <a:chOff x="0" y="0"/>
            <a:chExt cx="8652135" cy="1852930"/>
          </a:xfrm>
        </p:grpSpPr>
        <p:sp>
          <p:nvSpPr>
            <p:cNvPr name="Freeform 11" id="11"/>
            <p:cNvSpPr/>
            <p:nvPr/>
          </p:nvSpPr>
          <p:spPr>
            <a:xfrm>
              <a:off x="0" y="0"/>
              <a:ext cx="8652135" cy="1854200"/>
            </a:xfrm>
            <a:custGeom>
              <a:avLst/>
              <a:gdLst/>
              <a:ahLst/>
              <a:cxnLst/>
              <a:rect r="r" b="b" t="t" l="l"/>
              <a:pathLst>
                <a:path h="1854200" w="8652135">
                  <a:moveTo>
                    <a:pt x="8551805" y="739140"/>
                  </a:moveTo>
                  <a:lnTo>
                    <a:pt x="7631055" y="49530"/>
                  </a:lnTo>
                  <a:cubicBezTo>
                    <a:pt x="7586605" y="16510"/>
                    <a:pt x="7538345" y="0"/>
                    <a:pt x="7488815" y="0"/>
                  </a:cubicBezTo>
                  <a:cubicBezTo>
                    <a:pt x="7383405" y="0"/>
                    <a:pt x="7305935" y="81280"/>
                    <a:pt x="7305935" y="194310"/>
                  </a:cubicBezTo>
                  <a:lnTo>
                    <a:pt x="7305935" y="605790"/>
                  </a:lnTo>
                  <a:lnTo>
                    <a:pt x="313690" y="605790"/>
                  </a:lnTo>
                  <a:cubicBezTo>
                    <a:pt x="139700" y="609600"/>
                    <a:pt x="0" y="751840"/>
                    <a:pt x="0" y="927100"/>
                  </a:cubicBezTo>
                  <a:cubicBezTo>
                    <a:pt x="0" y="1102360"/>
                    <a:pt x="139700" y="1244600"/>
                    <a:pt x="313690" y="1248410"/>
                  </a:cubicBezTo>
                  <a:lnTo>
                    <a:pt x="7305935" y="1248410"/>
                  </a:lnTo>
                  <a:lnTo>
                    <a:pt x="7305935" y="1659890"/>
                  </a:lnTo>
                  <a:cubicBezTo>
                    <a:pt x="7305935" y="1772920"/>
                    <a:pt x="7383405" y="1854200"/>
                    <a:pt x="7488815" y="1854200"/>
                  </a:cubicBezTo>
                  <a:cubicBezTo>
                    <a:pt x="7538345" y="1854200"/>
                    <a:pt x="7586605" y="1836420"/>
                    <a:pt x="7631055" y="1803400"/>
                  </a:cubicBezTo>
                  <a:lnTo>
                    <a:pt x="8551805" y="1115060"/>
                  </a:lnTo>
                  <a:cubicBezTo>
                    <a:pt x="8615305" y="1066800"/>
                    <a:pt x="8652135" y="998220"/>
                    <a:pt x="8652135" y="927100"/>
                  </a:cubicBezTo>
                  <a:cubicBezTo>
                    <a:pt x="8652135" y="854710"/>
                    <a:pt x="8615305" y="787400"/>
                    <a:pt x="8551805" y="739140"/>
                  </a:cubicBezTo>
                  <a:close/>
                </a:path>
              </a:pathLst>
            </a:custGeom>
            <a:solidFill>
              <a:srgbClr val="55A4A5"/>
            </a:solidFill>
          </p:spPr>
        </p:sp>
      </p:grpSp>
      <p:grpSp>
        <p:nvGrpSpPr>
          <p:cNvPr name="Group 12" id="12"/>
          <p:cNvGrpSpPr/>
          <p:nvPr/>
        </p:nvGrpSpPr>
        <p:grpSpPr>
          <a:xfrm rot="5400000">
            <a:off x="8301929" y="3142188"/>
            <a:ext cx="1684143" cy="528138"/>
            <a:chOff x="0" y="0"/>
            <a:chExt cx="5908682" cy="1852930"/>
          </a:xfrm>
        </p:grpSpPr>
        <p:sp>
          <p:nvSpPr>
            <p:cNvPr name="Freeform 13" id="13"/>
            <p:cNvSpPr/>
            <p:nvPr/>
          </p:nvSpPr>
          <p:spPr>
            <a:xfrm>
              <a:off x="0" y="0"/>
              <a:ext cx="5908682" cy="1854200"/>
            </a:xfrm>
            <a:custGeom>
              <a:avLst/>
              <a:gdLst/>
              <a:ahLst/>
              <a:cxnLst/>
              <a:rect r="r" b="b" t="t" l="l"/>
              <a:pathLst>
                <a:path h="1854200" w="5908682">
                  <a:moveTo>
                    <a:pt x="5808352" y="739140"/>
                  </a:moveTo>
                  <a:lnTo>
                    <a:pt x="4887602" y="49530"/>
                  </a:lnTo>
                  <a:cubicBezTo>
                    <a:pt x="4843152" y="16510"/>
                    <a:pt x="4794892" y="0"/>
                    <a:pt x="4745362" y="0"/>
                  </a:cubicBezTo>
                  <a:cubicBezTo>
                    <a:pt x="4639952" y="0"/>
                    <a:pt x="4562482" y="81280"/>
                    <a:pt x="4562482" y="194310"/>
                  </a:cubicBezTo>
                  <a:lnTo>
                    <a:pt x="4562482" y="605790"/>
                  </a:lnTo>
                  <a:lnTo>
                    <a:pt x="313690" y="605790"/>
                  </a:lnTo>
                  <a:cubicBezTo>
                    <a:pt x="139700" y="609600"/>
                    <a:pt x="0" y="751840"/>
                    <a:pt x="0" y="927100"/>
                  </a:cubicBezTo>
                  <a:cubicBezTo>
                    <a:pt x="0" y="1102360"/>
                    <a:pt x="139700" y="1244600"/>
                    <a:pt x="313690" y="1248410"/>
                  </a:cubicBezTo>
                  <a:lnTo>
                    <a:pt x="4562482" y="1248410"/>
                  </a:lnTo>
                  <a:lnTo>
                    <a:pt x="4562482" y="1659890"/>
                  </a:lnTo>
                  <a:cubicBezTo>
                    <a:pt x="4562482" y="1772920"/>
                    <a:pt x="4639952" y="1854200"/>
                    <a:pt x="4745362" y="1854200"/>
                  </a:cubicBezTo>
                  <a:cubicBezTo>
                    <a:pt x="4794892" y="1854200"/>
                    <a:pt x="4843152" y="1836420"/>
                    <a:pt x="4887602" y="1803400"/>
                  </a:cubicBezTo>
                  <a:lnTo>
                    <a:pt x="5808352" y="1115060"/>
                  </a:lnTo>
                  <a:cubicBezTo>
                    <a:pt x="5871852" y="1066800"/>
                    <a:pt x="5908682" y="998220"/>
                    <a:pt x="5908682" y="927100"/>
                  </a:cubicBezTo>
                  <a:cubicBezTo>
                    <a:pt x="5908682" y="854710"/>
                    <a:pt x="5871852" y="787400"/>
                    <a:pt x="5808352" y="739140"/>
                  </a:cubicBezTo>
                  <a:close/>
                </a:path>
              </a:pathLst>
            </a:custGeom>
            <a:solidFill>
              <a:srgbClr val="55A4A5"/>
            </a:solidFill>
          </p:spPr>
        </p:sp>
      </p:grpSp>
      <p:sp>
        <p:nvSpPr>
          <p:cNvPr name="TextBox 14" id="14"/>
          <p:cNvSpPr txBox="true"/>
          <p:nvPr/>
        </p:nvSpPr>
        <p:spPr>
          <a:xfrm rot="0">
            <a:off x="7225308" y="5501528"/>
            <a:ext cx="4481332" cy="3212465"/>
          </a:xfrm>
          <a:prstGeom prst="rect">
            <a:avLst/>
          </a:prstGeom>
        </p:spPr>
        <p:txBody>
          <a:bodyPr anchor="t" rtlCol="false" tIns="0" lIns="0" bIns="0" rIns="0">
            <a:spAutoFit/>
          </a:bodyPr>
          <a:lstStyle/>
          <a:p>
            <a:pPr>
              <a:lnSpc>
                <a:spcPts val="3640"/>
              </a:lnSpc>
            </a:pPr>
            <a:r>
              <a:rPr lang="en-US" sz="2800">
                <a:solidFill>
                  <a:srgbClr val="FBFEFE"/>
                </a:solidFill>
                <a:latin typeface="Roboto"/>
              </a:rPr>
              <a:t>It recommends other movies which are rated highly by similar users. Thus it finds similarity between users.</a:t>
            </a:r>
          </a:p>
          <a:p>
            <a:pPr>
              <a:lnSpc>
                <a:spcPts val="3640"/>
              </a:lnSpc>
            </a:pPr>
          </a:p>
          <a:p>
            <a:pPr>
              <a:lnSpc>
                <a:spcPts val="3640"/>
              </a:lnSpc>
            </a:pPr>
            <a:r>
              <a:rPr lang="en-US" sz="2800">
                <a:solidFill>
                  <a:srgbClr val="FBFEFE"/>
                </a:solidFill>
                <a:latin typeface="Roboto"/>
              </a:rPr>
              <a:t>f(movie,user)       {movies}</a:t>
            </a:r>
          </a:p>
        </p:txBody>
      </p:sp>
      <p:sp>
        <p:nvSpPr>
          <p:cNvPr name="TextBox 15" id="15"/>
          <p:cNvSpPr txBox="true"/>
          <p:nvPr/>
        </p:nvSpPr>
        <p:spPr>
          <a:xfrm rot="0">
            <a:off x="13137959" y="5501528"/>
            <a:ext cx="4519265" cy="2755265"/>
          </a:xfrm>
          <a:prstGeom prst="rect">
            <a:avLst/>
          </a:prstGeom>
        </p:spPr>
        <p:txBody>
          <a:bodyPr anchor="t" rtlCol="false" tIns="0" lIns="0" bIns="0" rIns="0">
            <a:spAutoFit/>
          </a:bodyPr>
          <a:lstStyle/>
          <a:p>
            <a:pPr>
              <a:lnSpc>
                <a:spcPts val="3640"/>
              </a:lnSpc>
            </a:pPr>
            <a:r>
              <a:rPr lang="en-US" sz="2800">
                <a:solidFill>
                  <a:srgbClr val="FBFEFE"/>
                </a:solidFill>
                <a:latin typeface="Roboto"/>
              </a:rPr>
              <a:t>It uses both collaborative filtering and content-based approach.</a:t>
            </a:r>
          </a:p>
          <a:p>
            <a:pPr>
              <a:lnSpc>
                <a:spcPts val="3640"/>
              </a:lnSpc>
            </a:pPr>
          </a:p>
          <a:p>
            <a:pPr>
              <a:lnSpc>
                <a:spcPts val="3640"/>
              </a:lnSpc>
            </a:pPr>
            <a:r>
              <a:rPr lang="en-US" sz="2800">
                <a:solidFill>
                  <a:srgbClr val="FBFEFE"/>
                </a:solidFill>
                <a:latin typeface="Roboto"/>
              </a:rPr>
              <a:t>It uses deep learning concept.</a:t>
            </a:r>
          </a:p>
        </p:txBody>
      </p:sp>
      <p:grpSp>
        <p:nvGrpSpPr>
          <p:cNvPr name="Group 16" id="16"/>
          <p:cNvGrpSpPr/>
          <p:nvPr/>
        </p:nvGrpSpPr>
        <p:grpSpPr>
          <a:xfrm rot="0">
            <a:off x="9271471" y="8333200"/>
            <a:ext cx="558799" cy="252380"/>
            <a:chOff x="0" y="0"/>
            <a:chExt cx="950432" cy="429260"/>
          </a:xfrm>
        </p:grpSpPr>
        <p:sp>
          <p:nvSpPr>
            <p:cNvPr name="Freeform 17" id="17"/>
            <p:cNvSpPr/>
            <p:nvPr/>
          </p:nvSpPr>
          <p:spPr>
            <a:xfrm>
              <a:off x="0" y="-5080"/>
              <a:ext cx="950432" cy="434340"/>
            </a:xfrm>
            <a:custGeom>
              <a:avLst/>
              <a:gdLst/>
              <a:ahLst/>
              <a:cxnLst/>
              <a:rect r="r" b="b" t="t" l="l"/>
              <a:pathLst>
                <a:path h="434340" w="950432">
                  <a:moveTo>
                    <a:pt x="932652" y="187960"/>
                  </a:moveTo>
                  <a:lnTo>
                    <a:pt x="671032" y="11430"/>
                  </a:lnTo>
                  <a:cubicBezTo>
                    <a:pt x="653252" y="0"/>
                    <a:pt x="630392" y="3810"/>
                    <a:pt x="617692" y="21590"/>
                  </a:cubicBezTo>
                  <a:cubicBezTo>
                    <a:pt x="606262" y="39370"/>
                    <a:pt x="610072" y="62230"/>
                    <a:pt x="627852" y="74930"/>
                  </a:cubicBezTo>
                  <a:lnTo>
                    <a:pt x="786602" y="181610"/>
                  </a:lnTo>
                  <a:lnTo>
                    <a:pt x="0" y="181610"/>
                  </a:lnTo>
                  <a:lnTo>
                    <a:pt x="0" y="257810"/>
                  </a:lnTo>
                  <a:lnTo>
                    <a:pt x="786602" y="257810"/>
                  </a:lnTo>
                  <a:lnTo>
                    <a:pt x="627852" y="364490"/>
                  </a:lnTo>
                  <a:cubicBezTo>
                    <a:pt x="610072" y="375920"/>
                    <a:pt x="606262" y="400050"/>
                    <a:pt x="617692" y="417830"/>
                  </a:cubicBezTo>
                  <a:cubicBezTo>
                    <a:pt x="625312" y="429260"/>
                    <a:pt x="636742" y="434340"/>
                    <a:pt x="649442" y="434340"/>
                  </a:cubicBezTo>
                  <a:cubicBezTo>
                    <a:pt x="657062" y="434340"/>
                    <a:pt x="664682" y="431800"/>
                    <a:pt x="671032" y="427990"/>
                  </a:cubicBezTo>
                  <a:lnTo>
                    <a:pt x="933922" y="251460"/>
                  </a:lnTo>
                  <a:cubicBezTo>
                    <a:pt x="944082" y="243840"/>
                    <a:pt x="950432" y="232410"/>
                    <a:pt x="950432" y="219710"/>
                  </a:cubicBezTo>
                  <a:cubicBezTo>
                    <a:pt x="950432" y="207010"/>
                    <a:pt x="944082" y="195580"/>
                    <a:pt x="932652" y="187960"/>
                  </a:cubicBezTo>
                  <a:close/>
                </a:path>
              </a:pathLst>
            </a:custGeom>
            <a:solidFill>
              <a:srgbClr val="00B0C6"/>
            </a:solidFill>
          </p:spPr>
        </p:sp>
      </p:grpSp>
      <p:sp>
        <p:nvSpPr>
          <p:cNvPr name="TextBox 18" id="18"/>
          <p:cNvSpPr txBox="true"/>
          <p:nvPr/>
        </p:nvSpPr>
        <p:spPr>
          <a:xfrm rot="0">
            <a:off x="1028700" y="638403"/>
            <a:ext cx="1273705" cy="390297"/>
          </a:xfrm>
          <a:prstGeom prst="rect">
            <a:avLst/>
          </a:prstGeom>
        </p:spPr>
        <p:txBody>
          <a:bodyPr anchor="t" rtlCol="false" tIns="0" lIns="0" bIns="0" rIns="0">
            <a:spAutoFit/>
          </a:bodyPr>
          <a:lstStyle/>
          <a:p>
            <a:pPr>
              <a:lnSpc>
                <a:spcPts val="3000"/>
              </a:lnSpc>
            </a:pPr>
            <a:r>
              <a:rPr lang="en-US" sz="2500">
                <a:solidFill>
                  <a:srgbClr val="FFFFFF"/>
                </a:solidFill>
                <a:latin typeface="HK Grotesk Medium"/>
              </a:rPr>
              <a:t>05</a:t>
            </a:r>
          </a:p>
        </p:txBody>
      </p:sp>
      <p:sp>
        <p:nvSpPr>
          <p:cNvPr name="TextBox 19" id="19"/>
          <p:cNvSpPr txBox="true"/>
          <p:nvPr/>
        </p:nvSpPr>
        <p:spPr>
          <a:xfrm rot="0">
            <a:off x="7225308" y="4253725"/>
            <a:ext cx="4092327" cy="589915"/>
          </a:xfrm>
          <a:prstGeom prst="rect">
            <a:avLst/>
          </a:prstGeom>
        </p:spPr>
        <p:txBody>
          <a:bodyPr anchor="t" rtlCol="false" tIns="0" lIns="0" bIns="0" rIns="0">
            <a:spAutoFit/>
          </a:bodyPr>
          <a:lstStyle/>
          <a:p>
            <a:pPr algn="ctr">
              <a:lnSpc>
                <a:spcPts val="4759"/>
              </a:lnSpc>
            </a:pPr>
            <a:r>
              <a:rPr lang="en-US" sz="3400">
                <a:solidFill>
                  <a:srgbClr val="FFFFFF"/>
                </a:solidFill>
                <a:latin typeface="Roboto"/>
              </a:rPr>
              <a:t>Collaborative filtering</a:t>
            </a:r>
          </a:p>
        </p:txBody>
      </p:sp>
      <p:sp>
        <p:nvSpPr>
          <p:cNvPr name="TextBox 20" id="20"/>
          <p:cNvSpPr txBox="true"/>
          <p:nvPr/>
        </p:nvSpPr>
        <p:spPr>
          <a:xfrm rot="0">
            <a:off x="13137959" y="4172128"/>
            <a:ext cx="2779961" cy="589915"/>
          </a:xfrm>
          <a:prstGeom prst="rect">
            <a:avLst/>
          </a:prstGeom>
        </p:spPr>
        <p:txBody>
          <a:bodyPr anchor="t" rtlCol="false" tIns="0" lIns="0" bIns="0" rIns="0">
            <a:spAutoFit/>
          </a:bodyPr>
          <a:lstStyle/>
          <a:p>
            <a:pPr algn="ctr">
              <a:lnSpc>
                <a:spcPts val="4759"/>
              </a:lnSpc>
            </a:pPr>
            <a:r>
              <a:rPr lang="en-US" sz="3400">
                <a:solidFill>
                  <a:srgbClr val="FFFFFF"/>
                </a:solidFill>
                <a:latin typeface="Roboto"/>
              </a:rPr>
              <a:t>Hybrid models</a:t>
            </a:r>
          </a:p>
        </p:txBody>
      </p:sp>
      <p:grpSp>
        <p:nvGrpSpPr>
          <p:cNvPr name="Group 21" id="21"/>
          <p:cNvGrpSpPr/>
          <p:nvPr/>
        </p:nvGrpSpPr>
        <p:grpSpPr>
          <a:xfrm rot="0">
            <a:off x="3045262" y="8918813"/>
            <a:ext cx="558799" cy="252380"/>
            <a:chOff x="0" y="0"/>
            <a:chExt cx="950432" cy="429260"/>
          </a:xfrm>
        </p:grpSpPr>
        <p:sp>
          <p:nvSpPr>
            <p:cNvPr name="Freeform 22" id="22"/>
            <p:cNvSpPr/>
            <p:nvPr/>
          </p:nvSpPr>
          <p:spPr>
            <a:xfrm>
              <a:off x="0" y="-5080"/>
              <a:ext cx="950432" cy="434340"/>
            </a:xfrm>
            <a:custGeom>
              <a:avLst/>
              <a:gdLst/>
              <a:ahLst/>
              <a:cxnLst/>
              <a:rect r="r" b="b" t="t" l="l"/>
              <a:pathLst>
                <a:path h="434340" w="950432">
                  <a:moveTo>
                    <a:pt x="932652" y="187960"/>
                  </a:moveTo>
                  <a:lnTo>
                    <a:pt x="671032" y="11430"/>
                  </a:lnTo>
                  <a:cubicBezTo>
                    <a:pt x="653252" y="0"/>
                    <a:pt x="630392" y="3810"/>
                    <a:pt x="617692" y="21590"/>
                  </a:cubicBezTo>
                  <a:cubicBezTo>
                    <a:pt x="606262" y="39370"/>
                    <a:pt x="610072" y="62230"/>
                    <a:pt x="627852" y="74930"/>
                  </a:cubicBezTo>
                  <a:lnTo>
                    <a:pt x="786602" y="181610"/>
                  </a:lnTo>
                  <a:lnTo>
                    <a:pt x="0" y="181610"/>
                  </a:lnTo>
                  <a:lnTo>
                    <a:pt x="0" y="257810"/>
                  </a:lnTo>
                  <a:lnTo>
                    <a:pt x="786602" y="257810"/>
                  </a:lnTo>
                  <a:lnTo>
                    <a:pt x="627852" y="364490"/>
                  </a:lnTo>
                  <a:cubicBezTo>
                    <a:pt x="610072" y="375920"/>
                    <a:pt x="606262" y="400050"/>
                    <a:pt x="617692" y="417830"/>
                  </a:cubicBezTo>
                  <a:cubicBezTo>
                    <a:pt x="625312" y="429260"/>
                    <a:pt x="636742" y="434340"/>
                    <a:pt x="649442" y="434340"/>
                  </a:cubicBezTo>
                  <a:cubicBezTo>
                    <a:pt x="657062" y="434340"/>
                    <a:pt x="664682" y="431800"/>
                    <a:pt x="671032" y="427990"/>
                  </a:cubicBezTo>
                  <a:lnTo>
                    <a:pt x="933922" y="251460"/>
                  </a:lnTo>
                  <a:cubicBezTo>
                    <a:pt x="944082" y="243840"/>
                    <a:pt x="950432" y="232410"/>
                    <a:pt x="950432" y="219710"/>
                  </a:cubicBezTo>
                  <a:cubicBezTo>
                    <a:pt x="950432" y="207010"/>
                    <a:pt x="944082" y="195580"/>
                    <a:pt x="932652" y="187960"/>
                  </a:cubicBezTo>
                  <a:close/>
                </a:path>
              </a:pathLst>
            </a:custGeom>
            <a:solidFill>
              <a:srgbClr val="00B0C6"/>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19175"/>
            <a:ext cx="1273705" cy="390297"/>
          </a:xfrm>
          <a:prstGeom prst="rect">
            <a:avLst/>
          </a:prstGeom>
        </p:spPr>
        <p:txBody>
          <a:bodyPr anchor="t" rtlCol="false" tIns="0" lIns="0" bIns="0" rIns="0">
            <a:spAutoFit/>
          </a:bodyPr>
          <a:lstStyle/>
          <a:p>
            <a:pPr>
              <a:lnSpc>
                <a:spcPts val="3000"/>
              </a:lnSpc>
            </a:pPr>
            <a:r>
              <a:rPr lang="en-US" sz="2500">
                <a:solidFill>
                  <a:srgbClr val="191824"/>
                </a:solidFill>
                <a:latin typeface="HK Grotesk Medium"/>
              </a:rPr>
              <a:t>06</a:t>
            </a:r>
          </a:p>
        </p:txBody>
      </p:sp>
      <p:grpSp>
        <p:nvGrpSpPr>
          <p:cNvPr name="Group 3" id="3"/>
          <p:cNvGrpSpPr/>
          <p:nvPr/>
        </p:nvGrpSpPr>
        <p:grpSpPr>
          <a:xfrm rot="-10800000">
            <a:off x="-2231289" y="-212395"/>
            <a:ext cx="4462578" cy="4462578"/>
            <a:chOff x="0" y="0"/>
            <a:chExt cx="5950103" cy="5950103"/>
          </a:xfrm>
        </p:grpSpPr>
        <p:pic>
          <p:nvPicPr>
            <p:cNvPr name="Picture 4" id="4"/>
            <p:cNvPicPr>
              <a:picLocks noChangeAspect="true"/>
            </p:cNvPicPr>
            <p:nvPr/>
          </p:nvPicPr>
          <p:blipFill>
            <a:blip r:embed="rId2"/>
            <a:srcRect l="0" t="0" r="0" b="0"/>
            <a:stretch>
              <a:fillRect/>
            </a:stretch>
          </p:blipFill>
          <p:spPr>
            <a:xfrm flipH="false" flipV="false" rot="0">
              <a:off x="0" y="0"/>
              <a:ext cx="5950103" cy="5950103"/>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463703"/>
              <a:ext cx="4152839" cy="4549923"/>
            </a:xfrm>
            <a:prstGeom prst="rect">
              <a:avLst/>
            </a:prstGeom>
          </p:spPr>
        </p:pic>
      </p:grpSp>
      <p:pic>
        <p:nvPicPr>
          <p:cNvPr name="Picture 6" id="6"/>
          <p:cNvPicPr>
            <a:picLocks noChangeAspect="true"/>
          </p:cNvPicPr>
          <p:nvPr/>
        </p:nvPicPr>
        <p:blipFill>
          <a:blip r:embed="rId2"/>
          <a:srcRect l="0" t="0" r="0" b="0"/>
          <a:stretch>
            <a:fillRect/>
          </a:stretch>
        </p:blipFill>
        <p:spPr>
          <a:xfrm flipH="false" flipV="false" rot="0">
            <a:off x="15585221" y="6333731"/>
            <a:ext cx="4462578" cy="4462578"/>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665553" y="1409472"/>
            <a:ext cx="15241576" cy="7631358"/>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35" r="0" b="535"/>
          <a:stretch>
            <a:fillRect/>
          </a:stretch>
        </p:blipFill>
        <p:spPr>
          <a:xfrm flipH="false" flipV="false" rot="0">
            <a:off x="103975" y="2061966"/>
            <a:ext cx="18080049" cy="2144051"/>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689445" y="2310256"/>
            <a:ext cx="1446543" cy="144917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135988" y="2289979"/>
            <a:ext cx="1539429" cy="1469455"/>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961989" y="2310256"/>
            <a:ext cx="1472906" cy="1497409"/>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1573051" y="2196559"/>
            <a:ext cx="1874866" cy="1874866"/>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4454708" y="2127698"/>
            <a:ext cx="2963012" cy="1837068"/>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8054149" y="2289979"/>
            <a:ext cx="1679703" cy="1840312"/>
          </a:xfrm>
          <a:prstGeom prst="rect">
            <a:avLst/>
          </a:prstGeom>
        </p:spPr>
      </p:pic>
      <p:grpSp>
        <p:nvGrpSpPr>
          <p:cNvPr name="Group 9" id="9"/>
          <p:cNvGrpSpPr/>
          <p:nvPr/>
        </p:nvGrpSpPr>
        <p:grpSpPr>
          <a:xfrm rot="0">
            <a:off x="11140736" y="5373681"/>
            <a:ext cx="3313972" cy="5134299"/>
            <a:chOff x="0" y="0"/>
            <a:chExt cx="4418629" cy="6845732"/>
          </a:xfrm>
        </p:grpSpPr>
        <p:sp>
          <p:nvSpPr>
            <p:cNvPr name="TextBox 10" id="10"/>
            <p:cNvSpPr txBox="true"/>
            <p:nvPr/>
          </p:nvSpPr>
          <p:spPr>
            <a:xfrm rot="0">
              <a:off x="0" y="-28575"/>
              <a:ext cx="4418629" cy="5286375"/>
            </a:xfrm>
            <a:prstGeom prst="rect">
              <a:avLst/>
            </a:prstGeom>
          </p:spPr>
          <p:txBody>
            <a:bodyPr anchor="t" rtlCol="false" tIns="0" lIns="0" bIns="0" rIns="0">
              <a:spAutoFit/>
            </a:bodyPr>
            <a:lstStyle/>
            <a:p>
              <a:pPr>
                <a:lnSpc>
                  <a:spcPts val="3510"/>
                </a:lnSpc>
              </a:pPr>
              <a:r>
                <a:rPr lang="en-US" sz="2700">
                  <a:solidFill>
                    <a:srgbClr val="FFFFFF"/>
                  </a:solidFill>
                  <a:latin typeface="HK Grotesk Medium"/>
                </a:rPr>
                <a:t>Euclidean distance for each selected movie with respect to the input movie and selects K nearest movies with the smallest Euclidean distance as per calculation.</a:t>
              </a:r>
            </a:p>
          </p:txBody>
        </p:sp>
        <p:sp>
          <p:nvSpPr>
            <p:cNvPr name="TextBox 11" id="11"/>
            <p:cNvSpPr txBox="true"/>
            <p:nvPr/>
          </p:nvSpPr>
          <p:spPr>
            <a:xfrm rot="0">
              <a:off x="0" y="6293039"/>
              <a:ext cx="4418629" cy="552693"/>
            </a:xfrm>
            <a:prstGeom prst="rect">
              <a:avLst/>
            </a:prstGeom>
          </p:spPr>
          <p:txBody>
            <a:bodyPr anchor="t" rtlCol="false" tIns="0" lIns="0" bIns="0" rIns="0">
              <a:spAutoFit/>
            </a:bodyPr>
            <a:lstStyle/>
            <a:p>
              <a:pPr>
                <a:lnSpc>
                  <a:spcPts val="3304"/>
                </a:lnSpc>
              </a:pPr>
            </a:p>
          </p:txBody>
        </p:sp>
      </p:grpSp>
      <p:sp>
        <p:nvSpPr>
          <p:cNvPr name="TextBox 12" id="12"/>
          <p:cNvSpPr txBox="true"/>
          <p:nvPr/>
        </p:nvSpPr>
        <p:spPr>
          <a:xfrm rot="0">
            <a:off x="4601714" y="562268"/>
            <a:ext cx="10264276" cy="999540"/>
          </a:xfrm>
          <a:prstGeom prst="rect">
            <a:avLst/>
          </a:prstGeom>
        </p:spPr>
        <p:txBody>
          <a:bodyPr anchor="t" rtlCol="false" tIns="0" lIns="0" bIns="0" rIns="0">
            <a:spAutoFit/>
          </a:bodyPr>
          <a:lstStyle/>
          <a:p>
            <a:pPr algn="ctr">
              <a:lnSpc>
                <a:spcPts val="7699"/>
              </a:lnSpc>
            </a:pPr>
            <a:r>
              <a:rPr lang="en-US" sz="6999">
                <a:solidFill>
                  <a:srgbClr val="FFFFFF"/>
                </a:solidFill>
                <a:latin typeface="HK Grotesk Bold"/>
              </a:rPr>
              <a:t>KNN</a:t>
            </a:r>
          </a:p>
        </p:txBody>
      </p:sp>
      <p:sp>
        <p:nvSpPr>
          <p:cNvPr name="TextBox 13" id="13"/>
          <p:cNvSpPr txBox="true"/>
          <p:nvPr/>
        </p:nvSpPr>
        <p:spPr>
          <a:xfrm rot="0">
            <a:off x="8054149" y="4338563"/>
            <a:ext cx="2768935" cy="332144"/>
          </a:xfrm>
          <a:prstGeom prst="rect">
            <a:avLst/>
          </a:prstGeom>
        </p:spPr>
        <p:txBody>
          <a:bodyPr anchor="t" rtlCol="false" tIns="0" lIns="0" bIns="0" rIns="0">
            <a:spAutoFit/>
          </a:bodyPr>
          <a:lstStyle/>
          <a:p>
            <a:pPr>
              <a:lnSpc>
                <a:spcPts val="2599"/>
              </a:lnSpc>
            </a:pPr>
            <a:r>
              <a:rPr lang="en-US" sz="1999">
                <a:solidFill>
                  <a:srgbClr val="FFFFFF"/>
                </a:solidFill>
                <a:latin typeface="HK Grotesk Medium"/>
              </a:rPr>
              <a:t>KNN MODEL</a:t>
            </a:r>
          </a:p>
        </p:txBody>
      </p:sp>
      <p:sp>
        <p:nvSpPr>
          <p:cNvPr name="TextBox 14" id="14"/>
          <p:cNvSpPr txBox="true"/>
          <p:nvPr/>
        </p:nvSpPr>
        <p:spPr>
          <a:xfrm rot="0">
            <a:off x="689445" y="4308480"/>
            <a:ext cx="2520810" cy="594900"/>
          </a:xfrm>
          <a:prstGeom prst="rect">
            <a:avLst/>
          </a:prstGeom>
        </p:spPr>
        <p:txBody>
          <a:bodyPr anchor="t" rtlCol="false" tIns="0" lIns="0" bIns="0" rIns="0">
            <a:spAutoFit/>
          </a:bodyPr>
          <a:lstStyle/>
          <a:p>
            <a:pPr>
              <a:lnSpc>
                <a:spcPts val="2366"/>
              </a:lnSpc>
            </a:pPr>
            <a:r>
              <a:rPr lang="en-US" sz="1820">
                <a:solidFill>
                  <a:srgbClr val="FFFFFF"/>
                </a:solidFill>
                <a:latin typeface="HK Grotesk Medium"/>
              </a:rPr>
              <a:t>CLEAN AND RESHAPING THE DATA</a:t>
            </a:r>
          </a:p>
        </p:txBody>
      </p:sp>
      <p:sp>
        <p:nvSpPr>
          <p:cNvPr name="TextBox 15" id="15"/>
          <p:cNvSpPr txBox="true"/>
          <p:nvPr/>
        </p:nvSpPr>
        <p:spPr>
          <a:xfrm rot="0">
            <a:off x="11281484" y="4313304"/>
            <a:ext cx="2458000" cy="590077"/>
          </a:xfrm>
          <a:prstGeom prst="rect">
            <a:avLst/>
          </a:prstGeom>
        </p:spPr>
        <p:txBody>
          <a:bodyPr anchor="t" rtlCol="false" tIns="0" lIns="0" bIns="0" rIns="0">
            <a:spAutoFit/>
          </a:bodyPr>
          <a:lstStyle/>
          <a:p>
            <a:pPr>
              <a:lnSpc>
                <a:spcPts val="2307"/>
              </a:lnSpc>
            </a:pPr>
            <a:r>
              <a:rPr lang="en-US" sz="1774">
                <a:solidFill>
                  <a:srgbClr val="FFFFFF"/>
                </a:solidFill>
                <a:latin typeface="HK Grotesk Medium"/>
              </a:rPr>
              <a:t>Calculating EUCLIDIAN DISTANCES</a:t>
            </a:r>
          </a:p>
        </p:txBody>
      </p:sp>
      <p:sp>
        <p:nvSpPr>
          <p:cNvPr name="TextBox 16" id="16"/>
          <p:cNvSpPr txBox="true"/>
          <p:nvPr/>
        </p:nvSpPr>
        <p:spPr>
          <a:xfrm rot="0">
            <a:off x="16162775" y="486068"/>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07</a:t>
            </a:r>
          </a:p>
        </p:txBody>
      </p:sp>
      <p:sp>
        <p:nvSpPr>
          <p:cNvPr name="TextBox 17" id="17"/>
          <p:cNvSpPr txBox="true"/>
          <p:nvPr/>
        </p:nvSpPr>
        <p:spPr>
          <a:xfrm rot="0">
            <a:off x="4343032" y="4338563"/>
            <a:ext cx="2710821" cy="325773"/>
          </a:xfrm>
          <a:prstGeom prst="rect">
            <a:avLst/>
          </a:prstGeom>
        </p:spPr>
        <p:txBody>
          <a:bodyPr anchor="t" rtlCol="false" tIns="0" lIns="0" bIns="0" rIns="0">
            <a:spAutoFit/>
          </a:bodyPr>
          <a:lstStyle/>
          <a:p>
            <a:pPr>
              <a:lnSpc>
                <a:spcPts val="2544"/>
              </a:lnSpc>
            </a:pPr>
            <a:r>
              <a:rPr lang="en-US" sz="1957">
                <a:solidFill>
                  <a:srgbClr val="FFFFFF"/>
                </a:solidFill>
                <a:latin typeface="HK Grotesk Medium"/>
              </a:rPr>
              <a:t>Input MOVIE NAME</a:t>
            </a:r>
          </a:p>
        </p:txBody>
      </p:sp>
      <p:sp>
        <p:nvSpPr>
          <p:cNvPr name="TextBox 18" id="18"/>
          <p:cNvSpPr txBox="true"/>
          <p:nvPr/>
        </p:nvSpPr>
        <p:spPr>
          <a:xfrm rot="0">
            <a:off x="14688393" y="4308480"/>
            <a:ext cx="2948764" cy="692661"/>
          </a:xfrm>
          <a:prstGeom prst="rect">
            <a:avLst/>
          </a:prstGeom>
        </p:spPr>
        <p:txBody>
          <a:bodyPr anchor="t" rtlCol="false" tIns="0" lIns="0" bIns="0" rIns="0">
            <a:spAutoFit/>
          </a:bodyPr>
          <a:lstStyle/>
          <a:p>
            <a:pPr>
              <a:lnSpc>
                <a:spcPts val="2768"/>
              </a:lnSpc>
            </a:pPr>
            <a:r>
              <a:rPr lang="en-US" sz="2129">
                <a:solidFill>
                  <a:srgbClr val="FFFFFF"/>
                </a:solidFill>
                <a:latin typeface="HK Grotesk Medium"/>
              </a:rPr>
              <a:t>Recommending the K movies</a:t>
            </a:r>
          </a:p>
        </p:txBody>
      </p:sp>
      <p:grpSp>
        <p:nvGrpSpPr>
          <p:cNvPr name="Group 19" id="19"/>
          <p:cNvGrpSpPr/>
          <p:nvPr/>
        </p:nvGrpSpPr>
        <p:grpSpPr>
          <a:xfrm rot="0">
            <a:off x="689445" y="5373681"/>
            <a:ext cx="2647421" cy="3366459"/>
            <a:chOff x="0" y="0"/>
            <a:chExt cx="3529895" cy="4488612"/>
          </a:xfrm>
        </p:grpSpPr>
        <p:sp>
          <p:nvSpPr>
            <p:cNvPr name="TextBox 20" id="20"/>
            <p:cNvSpPr txBox="true"/>
            <p:nvPr/>
          </p:nvSpPr>
          <p:spPr>
            <a:xfrm rot="0">
              <a:off x="0" y="-28575"/>
              <a:ext cx="3529895" cy="2929255"/>
            </a:xfrm>
            <a:prstGeom prst="rect">
              <a:avLst/>
            </a:prstGeom>
          </p:spPr>
          <p:txBody>
            <a:bodyPr anchor="t" rtlCol="false" tIns="0" lIns="0" bIns="0" rIns="0">
              <a:spAutoFit/>
            </a:bodyPr>
            <a:lstStyle/>
            <a:p>
              <a:pPr>
                <a:lnSpc>
                  <a:spcPts val="3510"/>
                </a:lnSpc>
              </a:pPr>
              <a:r>
                <a:rPr lang="en-US" sz="2700">
                  <a:solidFill>
                    <a:srgbClr val="FFFFFF"/>
                  </a:solidFill>
                  <a:latin typeface="HK Grotesk Medium"/>
                </a:rPr>
                <a:t>Reduce the number of unwanted users and movies to decrease sparsity</a:t>
              </a:r>
            </a:p>
          </p:txBody>
        </p:sp>
        <p:sp>
          <p:nvSpPr>
            <p:cNvPr name="TextBox 21" id="21"/>
            <p:cNvSpPr txBox="true"/>
            <p:nvPr/>
          </p:nvSpPr>
          <p:spPr>
            <a:xfrm rot="0">
              <a:off x="0" y="3935919"/>
              <a:ext cx="3529895" cy="552693"/>
            </a:xfrm>
            <a:prstGeom prst="rect">
              <a:avLst/>
            </a:prstGeom>
          </p:spPr>
          <p:txBody>
            <a:bodyPr anchor="t" rtlCol="false" tIns="0" lIns="0" bIns="0" rIns="0">
              <a:spAutoFit/>
            </a:bodyPr>
            <a:lstStyle/>
            <a:p>
              <a:pPr>
                <a:lnSpc>
                  <a:spcPts val="3304"/>
                </a:lnSpc>
              </a:pPr>
            </a:p>
          </p:txBody>
        </p:sp>
      </p:grpSp>
      <p:grpSp>
        <p:nvGrpSpPr>
          <p:cNvPr name="Group 22" id="22"/>
          <p:cNvGrpSpPr/>
          <p:nvPr/>
        </p:nvGrpSpPr>
        <p:grpSpPr>
          <a:xfrm rot="0">
            <a:off x="4603001" y="5373681"/>
            <a:ext cx="2647421" cy="2482539"/>
            <a:chOff x="0" y="0"/>
            <a:chExt cx="3529895" cy="3310052"/>
          </a:xfrm>
        </p:grpSpPr>
        <p:sp>
          <p:nvSpPr>
            <p:cNvPr name="TextBox 23" id="23"/>
            <p:cNvSpPr txBox="true"/>
            <p:nvPr/>
          </p:nvSpPr>
          <p:spPr>
            <a:xfrm rot="0">
              <a:off x="0" y="-28575"/>
              <a:ext cx="3529895" cy="1750695"/>
            </a:xfrm>
            <a:prstGeom prst="rect">
              <a:avLst/>
            </a:prstGeom>
          </p:spPr>
          <p:txBody>
            <a:bodyPr anchor="t" rtlCol="false" tIns="0" lIns="0" bIns="0" rIns="0">
              <a:spAutoFit/>
            </a:bodyPr>
            <a:lstStyle/>
            <a:p>
              <a:pPr>
                <a:lnSpc>
                  <a:spcPts val="3510"/>
                </a:lnSpc>
              </a:pPr>
              <a:r>
                <a:rPr lang="en-US" sz="2700">
                  <a:solidFill>
                    <a:srgbClr val="FFFFFF"/>
                  </a:solidFill>
                  <a:latin typeface="HK Grotesk Medium"/>
                </a:rPr>
                <a:t>Take the movie name from the user</a:t>
              </a:r>
            </a:p>
          </p:txBody>
        </p:sp>
        <p:sp>
          <p:nvSpPr>
            <p:cNvPr name="TextBox 24" id="24"/>
            <p:cNvSpPr txBox="true"/>
            <p:nvPr/>
          </p:nvSpPr>
          <p:spPr>
            <a:xfrm rot="0">
              <a:off x="0" y="2757359"/>
              <a:ext cx="3529895" cy="552693"/>
            </a:xfrm>
            <a:prstGeom prst="rect">
              <a:avLst/>
            </a:prstGeom>
          </p:spPr>
          <p:txBody>
            <a:bodyPr anchor="t" rtlCol="false" tIns="0" lIns="0" bIns="0" rIns="0">
              <a:spAutoFit/>
            </a:bodyPr>
            <a:lstStyle/>
            <a:p>
              <a:pPr>
                <a:lnSpc>
                  <a:spcPts val="3304"/>
                </a:lnSpc>
              </a:pPr>
            </a:p>
          </p:txBody>
        </p:sp>
      </p:grpSp>
      <p:grpSp>
        <p:nvGrpSpPr>
          <p:cNvPr name="Group 25" id="25"/>
          <p:cNvGrpSpPr/>
          <p:nvPr/>
        </p:nvGrpSpPr>
        <p:grpSpPr>
          <a:xfrm rot="0">
            <a:off x="7774252" y="5373681"/>
            <a:ext cx="2739496" cy="3808419"/>
            <a:chOff x="0" y="0"/>
            <a:chExt cx="3652662" cy="5077892"/>
          </a:xfrm>
        </p:grpSpPr>
        <p:sp>
          <p:nvSpPr>
            <p:cNvPr name="TextBox 26" id="26"/>
            <p:cNvSpPr txBox="true"/>
            <p:nvPr/>
          </p:nvSpPr>
          <p:spPr>
            <a:xfrm rot="0">
              <a:off x="0" y="-28575"/>
              <a:ext cx="3652662" cy="3518535"/>
            </a:xfrm>
            <a:prstGeom prst="rect">
              <a:avLst/>
            </a:prstGeom>
          </p:spPr>
          <p:txBody>
            <a:bodyPr anchor="t" rtlCol="false" tIns="0" lIns="0" bIns="0" rIns="0">
              <a:spAutoFit/>
            </a:bodyPr>
            <a:lstStyle/>
            <a:p>
              <a:pPr>
                <a:lnSpc>
                  <a:spcPts val="3510"/>
                </a:lnSpc>
              </a:pPr>
              <a:r>
                <a:rPr lang="en-US" sz="2700">
                  <a:solidFill>
                    <a:srgbClr val="FFFFFF"/>
                  </a:solidFill>
                  <a:latin typeface="HK Grotesk Medium"/>
                </a:rPr>
                <a:t>selects movies from dataset which have a fuzz ratio of more than 50 for the given input</a:t>
              </a:r>
            </a:p>
          </p:txBody>
        </p:sp>
        <p:sp>
          <p:nvSpPr>
            <p:cNvPr name="TextBox 27" id="27"/>
            <p:cNvSpPr txBox="true"/>
            <p:nvPr/>
          </p:nvSpPr>
          <p:spPr>
            <a:xfrm rot="0">
              <a:off x="0" y="4525199"/>
              <a:ext cx="3652662" cy="552693"/>
            </a:xfrm>
            <a:prstGeom prst="rect">
              <a:avLst/>
            </a:prstGeom>
          </p:spPr>
          <p:txBody>
            <a:bodyPr anchor="t" rtlCol="false" tIns="0" lIns="0" bIns="0" rIns="0">
              <a:spAutoFit/>
            </a:bodyPr>
            <a:lstStyle/>
            <a:p>
              <a:pPr>
                <a:lnSpc>
                  <a:spcPts val="3304"/>
                </a:lnSpc>
              </a:pPr>
            </a:p>
          </p:txBody>
        </p:sp>
      </p:grpSp>
      <p:grpSp>
        <p:nvGrpSpPr>
          <p:cNvPr name="Group 28" id="28"/>
          <p:cNvGrpSpPr/>
          <p:nvPr/>
        </p:nvGrpSpPr>
        <p:grpSpPr>
          <a:xfrm rot="0">
            <a:off x="14676413" y="5373681"/>
            <a:ext cx="3313972" cy="2909259"/>
            <a:chOff x="0" y="0"/>
            <a:chExt cx="4418629" cy="3879012"/>
          </a:xfrm>
        </p:grpSpPr>
        <p:sp>
          <p:nvSpPr>
            <p:cNvPr name="TextBox 29" id="29"/>
            <p:cNvSpPr txBox="true"/>
            <p:nvPr/>
          </p:nvSpPr>
          <p:spPr>
            <a:xfrm rot="0">
              <a:off x="0" y="-28575"/>
              <a:ext cx="4418629" cy="2319655"/>
            </a:xfrm>
            <a:prstGeom prst="rect">
              <a:avLst/>
            </a:prstGeom>
          </p:spPr>
          <p:txBody>
            <a:bodyPr anchor="t" rtlCol="false" tIns="0" lIns="0" bIns="0" rIns="0">
              <a:spAutoFit/>
            </a:bodyPr>
            <a:lstStyle/>
            <a:p>
              <a:pPr>
                <a:lnSpc>
                  <a:spcPts val="3509"/>
                </a:lnSpc>
              </a:pPr>
              <a:r>
                <a:rPr lang="en-US" sz="2699">
                  <a:solidFill>
                    <a:srgbClr val="FFFFFF"/>
                  </a:solidFill>
                  <a:latin typeface="HK Grotesk Medium"/>
                </a:rPr>
                <a:t>Recommendeds top N movies from K nearest movies to the user.</a:t>
              </a:r>
            </a:p>
          </p:txBody>
        </p:sp>
        <p:sp>
          <p:nvSpPr>
            <p:cNvPr name="TextBox 30" id="30"/>
            <p:cNvSpPr txBox="true"/>
            <p:nvPr/>
          </p:nvSpPr>
          <p:spPr>
            <a:xfrm rot="0">
              <a:off x="0" y="3326319"/>
              <a:ext cx="4418629" cy="552693"/>
            </a:xfrm>
            <a:prstGeom prst="rect">
              <a:avLst/>
            </a:prstGeom>
          </p:spPr>
          <p:txBody>
            <a:bodyPr anchor="t" rtlCol="false" tIns="0" lIns="0" bIns="0" rIns="0">
              <a:spAutoFit/>
            </a:bodyPr>
            <a:lstStyle/>
            <a:p>
              <a:pPr>
                <a:lnSpc>
                  <a:spcPts val="3304"/>
                </a:lnSpc>
              </a:pPr>
            </a:p>
          </p:txBody>
        </p:sp>
      </p:grpSp>
      <p:pic>
        <p:nvPicPr>
          <p:cNvPr name="Picture 31" id="31"/>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827610" y="-1827610"/>
            <a:ext cx="3655220" cy="3655220"/>
          </a:xfrm>
          <a:prstGeom prst="rect">
            <a:avLst/>
          </a:prstGeom>
        </p:spPr>
      </p:pic>
      <p:pic>
        <p:nvPicPr>
          <p:cNvPr name="Picture 32" id="32"/>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162775" y="8459390"/>
            <a:ext cx="3655220" cy="365522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2200" y="5775284"/>
            <a:ext cx="2588968" cy="1722205"/>
            <a:chOff x="0" y="0"/>
            <a:chExt cx="3451957" cy="2296273"/>
          </a:xfrm>
        </p:grpSpPr>
        <p:sp>
          <p:nvSpPr>
            <p:cNvPr name="TextBox 3" id="3"/>
            <p:cNvSpPr txBox="true"/>
            <p:nvPr/>
          </p:nvSpPr>
          <p:spPr>
            <a:xfrm rot="0">
              <a:off x="0" y="-38100"/>
              <a:ext cx="3451957" cy="647700"/>
            </a:xfrm>
            <a:prstGeom prst="rect">
              <a:avLst/>
            </a:prstGeom>
          </p:spPr>
          <p:txBody>
            <a:bodyPr anchor="t" rtlCol="false" tIns="0" lIns="0" bIns="0" rIns="0">
              <a:spAutoFit/>
            </a:bodyPr>
            <a:lstStyle/>
            <a:p>
              <a:pPr>
                <a:lnSpc>
                  <a:spcPts val="3900"/>
                </a:lnSpc>
              </a:pPr>
              <a:r>
                <a:rPr lang="en-US" sz="3000">
                  <a:solidFill>
                    <a:srgbClr val="191824"/>
                  </a:solidFill>
                  <a:latin typeface="HK Grotesk Medium Bold"/>
                </a:rPr>
                <a:t>Not Scalable</a:t>
              </a:r>
            </a:p>
          </p:txBody>
        </p:sp>
        <p:sp>
          <p:nvSpPr>
            <p:cNvPr name="TextBox 4" id="4"/>
            <p:cNvSpPr txBox="true"/>
            <p:nvPr/>
          </p:nvSpPr>
          <p:spPr>
            <a:xfrm rot="0">
              <a:off x="0" y="1721106"/>
              <a:ext cx="3451957" cy="575167"/>
            </a:xfrm>
            <a:prstGeom prst="rect">
              <a:avLst/>
            </a:prstGeom>
          </p:spPr>
          <p:txBody>
            <a:bodyPr anchor="t" rtlCol="false" tIns="0" lIns="0" bIns="0" rIns="0">
              <a:spAutoFit/>
            </a:bodyPr>
            <a:lstStyle/>
            <a:p>
              <a:pPr>
                <a:lnSpc>
                  <a:spcPts val="3510"/>
                </a:lnSpc>
              </a:pP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475171" y="2067621"/>
            <a:ext cx="2414506" cy="3184601"/>
          </a:xfrm>
          <a:prstGeom prst="rect">
            <a:avLst/>
          </a:prstGeom>
        </p:spPr>
      </p:pic>
      <p:sp>
        <p:nvSpPr>
          <p:cNvPr name="TextBox 6" id="6"/>
          <p:cNvSpPr txBox="true"/>
          <p:nvPr/>
        </p:nvSpPr>
        <p:spPr>
          <a:xfrm rot="0">
            <a:off x="1028700" y="562268"/>
            <a:ext cx="10264276" cy="999540"/>
          </a:xfrm>
          <a:prstGeom prst="rect">
            <a:avLst/>
          </a:prstGeom>
        </p:spPr>
        <p:txBody>
          <a:bodyPr anchor="t" rtlCol="false" tIns="0" lIns="0" bIns="0" rIns="0">
            <a:spAutoFit/>
          </a:bodyPr>
          <a:lstStyle/>
          <a:p>
            <a:pPr>
              <a:lnSpc>
                <a:spcPts val="7699"/>
              </a:lnSpc>
            </a:pPr>
            <a:r>
              <a:rPr lang="en-US" sz="6999">
                <a:solidFill>
                  <a:srgbClr val="191824"/>
                </a:solidFill>
                <a:latin typeface="HK Grotesk Bold"/>
              </a:rPr>
              <a:t>LIMITATIONS OF KNN</a:t>
            </a:r>
          </a:p>
        </p:txBody>
      </p:sp>
      <p:pic>
        <p:nvPicPr>
          <p:cNvPr name="Picture 7" id="7"/>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3448203" y="2265030"/>
            <a:ext cx="2732967" cy="3184601"/>
          </a:xfrm>
          <a:prstGeom prst="rect">
            <a:avLst/>
          </a:prstGeom>
        </p:spPr>
      </p:pic>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948103">
            <a:off x="12321153" y="1958772"/>
            <a:ext cx="1253532" cy="1256039"/>
          </a:xfrm>
          <a:prstGeom prst="rect">
            <a:avLst/>
          </a:prstGeom>
        </p:spPr>
      </p:pic>
      <p:pic>
        <p:nvPicPr>
          <p:cNvPr name="Picture 9" id="9"/>
          <p:cNvPicPr>
            <a:picLocks noChangeAspect="true"/>
          </p:cNvPicPr>
          <p:nvPr/>
        </p:nvPicPr>
        <p:blipFill>
          <a:blip r:embed="rId5"/>
          <a:srcRect l="0" t="0" r="0" b="0"/>
          <a:stretch>
            <a:fillRect/>
          </a:stretch>
        </p:blipFill>
        <p:spPr>
          <a:xfrm flipH="false" flipV="false" rot="0">
            <a:off x="7231839" y="2067621"/>
            <a:ext cx="3184601" cy="3184601"/>
          </a:xfrm>
          <a:prstGeom prst="rect">
            <a:avLst/>
          </a:prstGeom>
        </p:spPr>
      </p:pic>
      <p:sp>
        <p:nvSpPr>
          <p:cNvPr name="TextBox 10" id="10"/>
          <p:cNvSpPr txBox="true"/>
          <p:nvPr/>
        </p:nvSpPr>
        <p:spPr>
          <a:xfrm rot="0">
            <a:off x="16299459" y="295682"/>
            <a:ext cx="1273705" cy="390297"/>
          </a:xfrm>
          <a:prstGeom prst="rect">
            <a:avLst/>
          </a:prstGeom>
        </p:spPr>
        <p:txBody>
          <a:bodyPr anchor="t" rtlCol="false" tIns="0" lIns="0" bIns="0" rIns="0">
            <a:spAutoFit/>
          </a:bodyPr>
          <a:lstStyle/>
          <a:p>
            <a:pPr algn="r">
              <a:lnSpc>
                <a:spcPts val="3000"/>
              </a:lnSpc>
            </a:pPr>
            <a:r>
              <a:rPr lang="en-US" sz="2500">
                <a:solidFill>
                  <a:srgbClr val="191824"/>
                </a:solidFill>
                <a:latin typeface="HK Grotesk Medium"/>
              </a:rPr>
              <a:t>08</a:t>
            </a:r>
          </a:p>
        </p:txBody>
      </p:sp>
      <p:grpSp>
        <p:nvGrpSpPr>
          <p:cNvPr name="Group 11" id="11"/>
          <p:cNvGrpSpPr/>
          <p:nvPr/>
        </p:nvGrpSpPr>
        <p:grpSpPr>
          <a:xfrm rot="0">
            <a:off x="7513447" y="5775284"/>
            <a:ext cx="2621385" cy="1722205"/>
            <a:chOff x="0" y="0"/>
            <a:chExt cx="3495180" cy="2296273"/>
          </a:xfrm>
        </p:grpSpPr>
        <p:sp>
          <p:nvSpPr>
            <p:cNvPr name="TextBox 12" id="12"/>
            <p:cNvSpPr txBox="true"/>
            <p:nvPr/>
          </p:nvSpPr>
          <p:spPr>
            <a:xfrm rot="0">
              <a:off x="0" y="-38100"/>
              <a:ext cx="3495180" cy="647700"/>
            </a:xfrm>
            <a:prstGeom prst="rect">
              <a:avLst/>
            </a:prstGeom>
          </p:spPr>
          <p:txBody>
            <a:bodyPr anchor="t" rtlCol="false" tIns="0" lIns="0" bIns="0" rIns="0">
              <a:spAutoFit/>
            </a:bodyPr>
            <a:lstStyle/>
            <a:p>
              <a:pPr>
                <a:lnSpc>
                  <a:spcPts val="3900"/>
                </a:lnSpc>
              </a:pPr>
              <a:r>
                <a:rPr lang="en-US" sz="3000">
                  <a:solidFill>
                    <a:srgbClr val="191824"/>
                  </a:solidFill>
                  <a:latin typeface="HK Grotesk Medium Bold"/>
                </a:rPr>
                <a:t>Popularity Bias</a:t>
              </a:r>
            </a:p>
          </p:txBody>
        </p:sp>
        <p:sp>
          <p:nvSpPr>
            <p:cNvPr name="TextBox 13" id="13"/>
            <p:cNvSpPr txBox="true"/>
            <p:nvPr/>
          </p:nvSpPr>
          <p:spPr>
            <a:xfrm rot="0">
              <a:off x="0" y="1721106"/>
              <a:ext cx="3495180" cy="575167"/>
            </a:xfrm>
            <a:prstGeom prst="rect">
              <a:avLst/>
            </a:prstGeom>
          </p:spPr>
          <p:txBody>
            <a:bodyPr anchor="t" rtlCol="false" tIns="0" lIns="0" bIns="0" rIns="0">
              <a:spAutoFit/>
            </a:bodyPr>
            <a:lstStyle/>
            <a:p>
              <a:pPr>
                <a:lnSpc>
                  <a:spcPts val="3510"/>
                </a:lnSpc>
              </a:pPr>
            </a:p>
          </p:txBody>
        </p:sp>
      </p:grpSp>
      <p:sp>
        <p:nvSpPr>
          <p:cNvPr name="TextBox 14" id="14"/>
          <p:cNvSpPr txBox="true"/>
          <p:nvPr/>
        </p:nvSpPr>
        <p:spPr>
          <a:xfrm rot="0">
            <a:off x="13174527" y="5737184"/>
            <a:ext cx="3447921" cy="503555"/>
          </a:xfrm>
          <a:prstGeom prst="rect">
            <a:avLst/>
          </a:prstGeom>
        </p:spPr>
        <p:txBody>
          <a:bodyPr anchor="t" rtlCol="false" tIns="0" lIns="0" bIns="0" rIns="0">
            <a:spAutoFit/>
          </a:bodyPr>
          <a:lstStyle/>
          <a:p>
            <a:pPr>
              <a:lnSpc>
                <a:spcPts val="4030"/>
              </a:lnSpc>
            </a:pPr>
            <a:r>
              <a:rPr lang="en-US" sz="3100">
                <a:solidFill>
                  <a:srgbClr val="191824"/>
                </a:solidFill>
                <a:latin typeface="HK Grotesk Medium Bold"/>
              </a:rPr>
              <a:t>Cold Start problem</a:t>
            </a:r>
          </a:p>
        </p:txBody>
      </p:sp>
      <p:grpSp>
        <p:nvGrpSpPr>
          <p:cNvPr name="Group 15" id="15"/>
          <p:cNvGrpSpPr/>
          <p:nvPr/>
        </p:nvGrpSpPr>
        <p:grpSpPr>
          <a:xfrm rot="0">
            <a:off x="1028700" y="6789982"/>
            <a:ext cx="4888369" cy="3347409"/>
            <a:chOff x="0" y="0"/>
            <a:chExt cx="6517825" cy="4463212"/>
          </a:xfrm>
        </p:grpSpPr>
        <p:sp>
          <p:nvSpPr>
            <p:cNvPr name="TextBox 16" id="16"/>
            <p:cNvSpPr txBox="true"/>
            <p:nvPr/>
          </p:nvSpPr>
          <p:spPr>
            <a:xfrm rot="0">
              <a:off x="0" y="-28575"/>
              <a:ext cx="6517825" cy="2903855"/>
            </a:xfrm>
            <a:prstGeom prst="rect">
              <a:avLst/>
            </a:prstGeom>
          </p:spPr>
          <p:txBody>
            <a:bodyPr anchor="t" rtlCol="false" tIns="0" lIns="0" bIns="0" rIns="0">
              <a:spAutoFit/>
            </a:bodyPr>
            <a:lstStyle/>
            <a:p>
              <a:pPr>
                <a:lnSpc>
                  <a:spcPts val="3510"/>
                </a:lnSpc>
              </a:pPr>
              <a:r>
                <a:rPr lang="en-US" sz="2700">
                  <a:solidFill>
                    <a:srgbClr val="191824"/>
                  </a:solidFill>
                  <a:latin typeface="HK Grotesk Medium"/>
                </a:rPr>
                <a:t>Lack of the ability to scale to much larger sets of data when more and more users and movies are added into our database.</a:t>
              </a:r>
            </a:p>
          </p:txBody>
        </p:sp>
        <p:sp>
          <p:nvSpPr>
            <p:cNvPr name="TextBox 17" id="17"/>
            <p:cNvSpPr txBox="true"/>
            <p:nvPr/>
          </p:nvSpPr>
          <p:spPr>
            <a:xfrm rot="0">
              <a:off x="0" y="3910519"/>
              <a:ext cx="6517825" cy="552693"/>
            </a:xfrm>
            <a:prstGeom prst="rect">
              <a:avLst/>
            </a:prstGeom>
          </p:spPr>
          <p:txBody>
            <a:bodyPr anchor="t" rtlCol="false" tIns="0" lIns="0" bIns="0" rIns="0">
              <a:spAutoFit/>
            </a:bodyPr>
            <a:lstStyle/>
            <a:p>
              <a:pPr>
                <a:lnSpc>
                  <a:spcPts val="3304"/>
                </a:lnSpc>
              </a:pPr>
            </a:p>
          </p:txBody>
        </p:sp>
      </p:grpSp>
      <p:sp>
        <p:nvSpPr>
          <p:cNvPr name="TextBox 18" id="18"/>
          <p:cNvSpPr txBox="true"/>
          <p:nvPr/>
        </p:nvSpPr>
        <p:spPr>
          <a:xfrm rot="0">
            <a:off x="7231839" y="6761407"/>
            <a:ext cx="4621975" cy="1746885"/>
          </a:xfrm>
          <a:prstGeom prst="rect">
            <a:avLst/>
          </a:prstGeom>
        </p:spPr>
        <p:txBody>
          <a:bodyPr anchor="t" rtlCol="false" tIns="0" lIns="0" bIns="0" rIns="0">
            <a:spAutoFit/>
          </a:bodyPr>
          <a:lstStyle/>
          <a:p>
            <a:pPr>
              <a:lnSpc>
                <a:spcPts val="3510"/>
              </a:lnSpc>
            </a:pPr>
            <a:r>
              <a:rPr lang="en-US" sz="2700">
                <a:solidFill>
                  <a:srgbClr val="191824"/>
                </a:solidFill>
                <a:latin typeface="HK Grotesk Medium"/>
              </a:rPr>
              <a:t>A system recommending the movies with the most interactions without any personalization.</a:t>
            </a:r>
          </a:p>
        </p:txBody>
      </p:sp>
      <p:grpSp>
        <p:nvGrpSpPr>
          <p:cNvPr name="Group 19" id="19"/>
          <p:cNvGrpSpPr/>
          <p:nvPr/>
        </p:nvGrpSpPr>
        <p:grpSpPr>
          <a:xfrm rot="0">
            <a:off x="13174527" y="6789982"/>
            <a:ext cx="4398638" cy="3896119"/>
            <a:chOff x="0" y="0"/>
            <a:chExt cx="5864850" cy="5194825"/>
          </a:xfrm>
        </p:grpSpPr>
        <p:sp>
          <p:nvSpPr>
            <p:cNvPr name="TextBox 20" id="20"/>
            <p:cNvSpPr txBox="true"/>
            <p:nvPr/>
          </p:nvSpPr>
          <p:spPr>
            <a:xfrm rot="0">
              <a:off x="0" y="-28575"/>
              <a:ext cx="5864850" cy="3536727"/>
            </a:xfrm>
            <a:prstGeom prst="rect">
              <a:avLst/>
            </a:prstGeom>
          </p:spPr>
          <p:txBody>
            <a:bodyPr anchor="t" rtlCol="false" tIns="0" lIns="0" bIns="0" rIns="0">
              <a:spAutoFit/>
            </a:bodyPr>
            <a:lstStyle/>
            <a:p>
              <a:pPr>
                <a:lnSpc>
                  <a:spcPts val="3510"/>
                </a:lnSpc>
              </a:pPr>
              <a:r>
                <a:rPr lang="en-US" sz="2700">
                  <a:solidFill>
                    <a:srgbClr val="191824"/>
                  </a:solidFill>
                  <a:latin typeface="HK Grotesk Medium"/>
                </a:rPr>
                <a:t>When movies added to the catalogue have either none or very little interactions while recommenders rely on the movie’s interactions to make recommendations.</a:t>
              </a:r>
            </a:p>
          </p:txBody>
        </p:sp>
        <p:sp>
          <p:nvSpPr>
            <p:cNvPr name="TextBox 21" id="21"/>
            <p:cNvSpPr txBox="true"/>
            <p:nvPr/>
          </p:nvSpPr>
          <p:spPr>
            <a:xfrm rot="0">
              <a:off x="0" y="4619658"/>
              <a:ext cx="5864850" cy="575167"/>
            </a:xfrm>
            <a:prstGeom prst="rect">
              <a:avLst/>
            </a:prstGeom>
          </p:spPr>
          <p:txBody>
            <a:bodyPr anchor="t" rtlCol="false" tIns="0" lIns="0" bIns="0" rIns="0">
              <a:spAutoFit/>
            </a:bodyPr>
            <a:lstStyle/>
            <a:p>
              <a:pPr>
                <a:lnSpc>
                  <a:spcPts val="3510"/>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4900862" y="486068"/>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09</a:t>
            </a:r>
          </a:p>
        </p:txBody>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882871" y="8657078"/>
            <a:ext cx="3655220" cy="3655220"/>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51699" y="1834881"/>
            <a:ext cx="2441300" cy="244130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087245" y="2034055"/>
            <a:ext cx="1808479" cy="1981402"/>
          </a:xfrm>
          <a:prstGeom prst="rect">
            <a:avLst/>
          </a:prstGeom>
        </p:spPr>
      </p:pic>
      <p:pic>
        <p:nvPicPr>
          <p:cNvPr name="Picture 6" id="6"/>
          <p:cNvPicPr>
            <a:picLocks noChangeAspect="true"/>
          </p:cNvPicPr>
          <p:nvPr/>
        </p:nvPicPr>
        <p:blipFill>
          <a:blip r:embed="rId5"/>
          <a:srcRect l="43760" t="0" r="0" b="0"/>
          <a:stretch>
            <a:fillRect/>
          </a:stretch>
        </p:blipFill>
        <p:spPr>
          <a:xfrm flipH="false" flipV="false" rot="0">
            <a:off x="12805493" y="6922345"/>
            <a:ext cx="4453807" cy="247121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551107" y="7819641"/>
            <a:ext cx="349755" cy="338309"/>
          </a:xfrm>
          <a:prstGeom prst="rect">
            <a:avLst/>
          </a:prstGeom>
        </p:spPr>
      </p:pic>
      <p:pic>
        <p:nvPicPr>
          <p:cNvPr name="Picture 8" id="8"/>
          <p:cNvPicPr>
            <a:picLocks noChangeAspect="true"/>
          </p:cNvPicPr>
          <p:nvPr/>
        </p:nvPicPr>
        <p:blipFill>
          <a:blip r:embed="rId7"/>
          <a:srcRect l="0" t="0" r="60329" b="0"/>
          <a:stretch>
            <a:fillRect/>
          </a:stretch>
        </p:blipFill>
        <p:spPr>
          <a:xfrm flipH="false" flipV="false" rot="0">
            <a:off x="1266855" y="6227760"/>
            <a:ext cx="3731138" cy="2934925"/>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4610054" y="1392124"/>
            <a:ext cx="3836035" cy="2784219"/>
          </a:xfrm>
          <a:prstGeom prst="rect">
            <a:avLst/>
          </a:prstGeom>
        </p:spPr>
      </p:pic>
      <p:pic>
        <p:nvPicPr>
          <p:cNvPr name="Picture 10" id="10"/>
          <p:cNvPicPr>
            <a:picLocks noChangeAspect="true"/>
          </p:cNvPicPr>
          <p:nvPr/>
        </p:nvPicPr>
        <p:blipFill>
          <a:blip r:embed="rId9"/>
          <a:srcRect l="0" t="0" r="0" b="0"/>
          <a:stretch>
            <a:fillRect/>
          </a:stretch>
        </p:blipFill>
        <p:spPr>
          <a:xfrm flipH="false" flipV="false" rot="0">
            <a:off x="13694522" y="1798862"/>
            <a:ext cx="4248210" cy="2071123"/>
          </a:xfrm>
          <a:prstGeom prst="rect">
            <a:avLst/>
          </a:prstGeom>
        </p:spPr>
      </p:pic>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5144169" y="2489776"/>
            <a:ext cx="393546" cy="380666"/>
          </a:xfrm>
          <a:prstGeom prst="rect">
            <a:avLst/>
          </a:prstGeom>
        </p:spPr>
      </p:pic>
      <p:grpSp>
        <p:nvGrpSpPr>
          <p:cNvPr name="Group 12" id="12"/>
          <p:cNvGrpSpPr/>
          <p:nvPr/>
        </p:nvGrpSpPr>
        <p:grpSpPr>
          <a:xfrm rot="0">
            <a:off x="3132424" y="2870442"/>
            <a:ext cx="1477630" cy="431172"/>
            <a:chOff x="0" y="0"/>
            <a:chExt cx="6350000" cy="1852930"/>
          </a:xfrm>
        </p:grpSpPr>
        <p:sp>
          <p:nvSpPr>
            <p:cNvPr name="Freeform 13" id="13"/>
            <p:cNvSpPr/>
            <p:nvPr/>
          </p:nvSpPr>
          <p:spPr>
            <a:xfrm>
              <a:off x="0" y="0"/>
              <a:ext cx="6350000" cy="1854200"/>
            </a:xfrm>
            <a:custGeom>
              <a:avLst/>
              <a:gdLst/>
              <a:ahLst/>
              <a:cxnLst/>
              <a:rect r="r" b="b" t="t" l="l"/>
              <a:pathLst>
                <a:path h="1854200" w="63500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sp>
      </p:grpSp>
      <p:sp>
        <p:nvSpPr>
          <p:cNvPr name="TextBox 14" id="14"/>
          <p:cNvSpPr txBox="true"/>
          <p:nvPr/>
        </p:nvSpPr>
        <p:spPr>
          <a:xfrm rot="0">
            <a:off x="6206020" y="562268"/>
            <a:ext cx="6828302" cy="999540"/>
          </a:xfrm>
          <a:prstGeom prst="rect">
            <a:avLst/>
          </a:prstGeom>
        </p:spPr>
        <p:txBody>
          <a:bodyPr anchor="t" rtlCol="false" tIns="0" lIns="0" bIns="0" rIns="0">
            <a:spAutoFit/>
          </a:bodyPr>
          <a:lstStyle/>
          <a:p>
            <a:pPr algn="ctr">
              <a:lnSpc>
                <a:spcPts val="7699"/>
              </a:lnSpc>
            </a:pPr>
            <a:r>
              <a:rPr lang="en-US" sz="6999">
                <a:solidFill>
                  <a:srgbClr val="FBFEFE"/>
                </a:solidFill>
                <a:latin typeface="HK Grotesk Bold"/>
              </a:rPr>
              <a:t>ALS</a:t>
            </a:r>
          </a:p>
        </p:txBody>
      </p:sp>
      <p:sp>
        <p:nvSpPr>
          <p:cNvPr name="TextBox 15" id="15"/>
          <p:cNvSpPr txBox="true"/>
          <p:nvPr/>
        </p:nvSpPr>
        <p:spPr>
          <a:xfrm rot="0">
            <a:off x="691123" y="4490484"/>
            <a:ext cx="2441300" cy="448044"/>
          </a:xfrm>
          <a:prstGeom prst="rect">
            <a:avLst/>
          </a:prstGeom>
        </p:spPr>
        <p:txBody>
          <a:bodyPr anchor="t" rtlCol="false" tIns="0" lIns="0" bIns="0" rIns="0">
            <a:spAutoFit/>
          </a:bodyPr>
          <a:lstStyle/>
          <a:p>
            <a:pPr>
              <a:lnSpc>
                <a:spcPts val="3509"/>
              </a:lnSpc>
            </a:pPr>
            <a:r>
              <a:rPr lang="en-US" sz="2699">
                <a:solidFill>
                  <a:srgbClr val="FFFFFF"/>
                </a:solidFill>
                <a:latin typeface="Roboto"/>
              </a:rPr>
              <a:t>Movie Data Set</a:t>
            </a:r>
          </a:p>
        </p:txBody>
      </p:sp>
      <p:sp>
        <p:nvSpPr>
          <p:cNvPr name="TextBox 16" id="16"/>
          <p:cNvSpPr txBox="true"/>
          <p:nvPr/>
        </p:nvSpPr>
        <p:spPr>
          <a:xfrm rot="0">
            <a:off x="-3117802" y="6661360"/>
            <a:ext cx="6828302" cy="260985"/>
          </a:xfrm>
          <a:prstGeom prst="rect">
            <a:avLst/>
          </a:prstGeom>
        </p:spPr>
        <p:txBody>
          <a:bodyPr anchor="t" rtlCol="false" tIns="0" lIns="0" bIns="0" rIns="0">
            <a:spAutoFit/>
          </a:bodyPr>
          <a:lstStyle/>
          <a:p>
            <a:pPr algn="r">
              <a:lnSpc>
                <a:spcPts val="1979"/>
              </a:lnSpc>
            </a:pPr>
            <a:r>
              <a:rPr lang="en-US" sz="1799">
                <a:solidFill>
                  <a:srgbClr val="191824"/>
                </a:solidFill>
                <a:latin typeface="Roboto"/>
              </a:rPr>
              <a:t>ITEM</a:t>
            </a:r>
          </a:p>
        </p:txBody>
      </p:sp>
      <p:sp>
        <p:nvSpPr>
          <p:cNvPr name="TextBox 17" id="17"/>
          <p:cNvSpPr txBox="true"/>
          <p:nvPr/>
        </p:nvSpPr>
        <p:spPr>
          <a:xfrm rot="0">
            <a:off x="5754468" y="4291596"/>
            <a:ext cx="2441300" cy="441960"/>
          </a:xfrm>
          <a:prstGeom prst="rect">
            <a:avLst/>
          </a:prstGeom>
        </p:spPr>
        <p:txBody>
          <a:bodyPr anchor="t" rtlCol="false" tIns="0" lIns="0" bIns="0" rIns="0">
            <a:spAutoFit/>
          </a:bodyPr>
          <a:lstStyle/>
          <a:p>
            <a:pPr>
              <a:lnSpc>
                <a:spcPts val="3510"/>
              </a:lnSpc>
            </a:pPr>
            <a:r>
              <a:rPr lang="en-US" sz="2700">
                <a:solidFill>
                  <a:srgbClr val="FBFEFE"/>
                </a:solidFill>
                <a:latin typeface="Roboto"/>
              </a:rPr>
              <a:t>Rating Matrix</a:t>
            </a:r>
          </a:p>
        </p:txBody>
      </p:sp>
      <p:sp>
        <p:nvSpPr>
          <p:cNvPr name="TextBox 18" id="18"/>
          <p:cNvSpPr txBox="true"/>
          <p:nvPr/>
        </p:nvSpPr>
        <p:spPr>
          <a:xfrm rot="0">
            <a:off x="14750097" y="5527891"/>
            <a:ext cx="3465538" cy="853401"/>
          </a:xfrm>
          <a:prstGeom prst="rect">
            <a:avLst/>
          </a:prstGeom>
        </p:spPr>
        <p:txBody>
          <a:bodyPr anchor="t" rtlCol="false" tIns="0" lIns="0" bIns="0" rIns="0">
            <a:spAutoFit/>
          </a:bodyPr>
          <a:lstStyle/>
          <a:p>
            <a:pPr>
              <a:lnSpc>
                <a:spcPts val="3377"/>
              </a:lnSpc>
            </a:pPr>
            <a:r>
              <a:rPr lang="en-US" sz="2597">
                <a:solidFill>
                  <a:srgbClr val="FFFFFF"/>
                </a:solidFill>
                <a:latin typeface="Roboto"/>
              </a:rPr>
              <a:t> Run until</a:t>
            </a:r>
          </a:p>
          <a:p>
            <a:pPr>
              <a:lnSpc>
                <a:spcPts val="3377"/>
              </a:lnSpc>
            </a:pPr>
            <a:r>
              <a:rPr lang="en-US" sz="2597">
                <a:solidFill>
                  <a:srgbClr val="FFFFFF"/>
                </a:solidFill>
                <a:latin typeface="Roboto"/>
              </a:rPr>
              <a:t>convergence</a:t>
            </a:r>
          </a:p>
        </p:txBody>
      </p:sp>
      <p:sp>
        <p:nvSpPr>
          <p:cNvPr name="TextBox 19" id="19"/>
          <p:cNvSpPr txBox="true"/>
          <p:nvPr/>
        </p:nvSpPr>
        <p:spPr>
          <a:xfrm rot="0">
            <a:off x="551699" y="4961201"/>
            <a:ext cx="3308798" cy="841029"/>
          </a:xfrm>
          <a:prstGeom prst="rect">
            <a:avLst/>
          </a:prstGeom>
        </p:spPr>
        <p:txBody>
          <a:bodyPr anchor="t" rtlCol="false" tIns="0" lIns="0" bIns="0" rIns="0">
            <a:spAutoFit/>
          </a:bodyPr>
          <a:lstStyle/>
          <a:p>
            <a:pPr>
              <a:lnSpc>
                <a:spcPts val="3377"/>
              </a:lnSpc>
            </a:pPr>
            <a:r>
              <a:rPr lang="en-US" sz="2597">
                <a:solidFill>
                  <a:srgbClr val="FFFFFF"/>
                </a:solidFill>
                <a:latin typeface="Roboto"/>
              </a:rPr>
              <a:t>Step 1: Take the movie dateset</a:t>
            </a:r>
          </a:p>
        </p:txBody>
      </p:sp>
      <p:sp>
        <p:nvSpPr>
          <p:cNvPr name="TextBox 20" id="20"/>
          <p:cNvSpPr txBox="true"/>
          <p:nvPr/>
        </p:nvSpPr>
        <p:spPr>
          <a:xfrm rot="0">
            <a:off x="5125175" y="4801980"/>
            <a:ext cx="3699886" cy="841029"/>
          </a:xfrm>
          <a:prstGeom prst="rect">
            <a:avLst/>
          </a:prstGeom>
        </p:spPr>
        <p:txBody>
          <a:bodyPr anchor="t" rtlCol="false" tIns="0" lIns="0" bIns="0" rIns="0">
            <a:spAutoFit/>
          </a:bodyPr>
          <a:lstStyle/>
          <a:p>
            <a:pPr>
              <a:lnSpc>
                <a:spcPts val="3377"/>
              </a:lnSpc>
            </a:pPr>
            <a:r>
              <a:rPr lang="en-US" sz="2597">
                <a:solidFill>
                  <a:srgbClr val="FFFFFF"/>
                </a:solidFill>
                <a:latin typeface="Roboto"/>
              </a:rPr>
              <a:t>Step 2: Convert in into rating matrix</a:t>
            </a:r>
          </a:p>
        </p:txBody>
      </p:sp>
      <p:sp>
        <p:nvSpPr>
          <p:cNvPr name="TextBox 21" id="21"/>
          <p:cNvSpPr txBox="true"/>
          <p:nvPr/>
        </p:nvSpPr>
        <p:spPr>
          <a:xfrm rot="0">
            <a:off x="9620171" y="4371790"/>
            <a:ext cx="2742627" cy="1571625"/>
          </a:xfrm>
          <a:prstGeom prst="rect">
            <a:avLst/>
          </a:prstGeom>
        </p:spPr>
        <p:txBody>
          <a:bodyPr anchor="t" rtlCol="false" tIns="0" lIns="0" bIns="0" rIns="0">
            <a:spAutoFit/>
          </a:bodyPr>
          <a:lstStyle/>
          <a:p>
            <a:pPr algn="ctr">
              <a:lnSpc>
                <a:spcPts val="3120"/>
              </a:lnSpc>
              <a:spcBef>
                <a:spcPct val="0"/>
              </a:spcBef>
            </a:pPr>
            <a:r>
              <a:rPr lang="en-US" sz="2600">
                <a:solidFill>
                  <a:srgbClr val="FBFEFE"/>
                </a:solidFill>
                <a:latin typeface="Roboto"/>
              </a:rPr>
              <a:t>Step 3: Decompose into lower dimension matrix</a:t>
            </a:r>
          </a:p>
        </p:txBody>
      </p:sp>
      <p:sp>
        <p:nvSpPr>
          <p:cNvPr name="TextBox 22" id="22"/>
          <p:cNvSpPr txBox="true"/>
          <p:nvPr/>
        </p:nvSpPr>
        <p:spPr>
          <a:xfrm rot="0">
            <a:off x="13748977" y="3962400"/>
            <a:ext cx="3287935" cy="1181100"/>
          </a:xfrm>
          <a:prstGeom prst="rect">
            <a:avLst/>
          </a:prstGeom>
        </p:spPr>
        <p:txBody>
          <a:bodyPr anchor="t" rtlCol="false" tIns="0" lIns="0" bIns="0" rIns="0">
            <a:spAutoFit/>
          </a:bodyPr>
          <a:lstStyle/>
          <a:p>
            <a:pPr algn="ctr">
              <a:lnSpc>
                <a:spcPts val="3120"/>
              </a:lnSpc>
              <a:spcBef>
                <a:spcPct val="0"/>
              </a:spcBef>
            </a:pPr>
            <a:r>
              <a:rPr lang="en-US" sz="2600">
                <a:solidFill>
                  <a:srgbClr val="FBFEFE"/>
                </a:solidFill>
                <a:latin typeface="Roboto"/>
              </a:rPr>
              <a:t>Step 4: Take a matrix constant and tune another matrix</a:t>
            </a:r>
          </a:p>
        </p:txBody>
      </p:sp>
      <p:sp>
        <p:nvSpPr>
          <p:cNvPr name="TextBox 23" id="23"/>
          <p:cNvSpPr txBox="true"/>
          <p:nvPr/>
        </p:nvSpPr>
        <p:spPr>
          <a:xfrm rot="0">
            <a:off x="12057700" y="9248775"/>
            <a:ext cx="5885033" cy="790575"/>
          </a:xfrm>
          <a:prstGeom prst="rect">
            <a:avLst/>
          </a:prstGeom>
        </p:spPr>
        <p:txBody>
          <a:bodyPr anchor="t" rtlCol="false" tIns="0" lIns="0" bIns="0" rIns="0">
            <a:spAutoFit/>
          </a:bodyPr>
          <a:lstStyle/>
          <a:p>
            <a:pPr algn="ctr">
              <a:lnSpc>
                <a:spcPts val="3120"/>
              </a:lnSpc>
              <a:spcBef>
                <a:spcPct val="0"/>
              </a:spcBef>
            </a:pPr>
            <a:r>
              <a:rPr lang="en-US" sz="2600">
                <a:solidFill>
                  <a:srgbClr val="FFFFFF"/>
                </a:solidFill>
                <a:latin typeface="Roboto"/>
              </a:rPr>
              <a:t>Step 5: Take the new updated matrix as constant and update other</a:t>
            </a:r>
          </a:p>
        </p:txBody>
      </p:sp>
      <p:sp>
        <p:nvSpPr>
          <p:cNvPr name="TextBox 24" id="24"/>
          <p:cNvSpPr txBox="true"/>
          <p:nvPr/>
        </p:nvSpPr>
        <p:spPr>
          <a:xfrm rot="0">
            <a:off x="7657100" y="7455654"/>
            <a:ext cx="2973800" cy="1962150"/>
          </a:xfrm>
          <a:prstGeom prst="rect">
            <a:avLst/>
          </a:prstGeom>
        </p:spPr>
        <p:txBody>
          <a:bodyPr anchor="t" rtlCol="false" tIns="0" lIns="0" bIns="0" rIns="0">
            <a:spAutoFit/>
          </a:bodyPr>
          <a:lstStyle/>
          <a:p>
            <a:pPr algn="ctr">
              <a:lnSpc>
                <a:spcPts val="3120"/>
              </a:lnSpc>
              <a:spcBef>
                <a:spcPct val="0"/>
              </a:spcBef>
            </a:pPr>
          </a:p>
          <a:p>
            <a:pPr algn="ctr">
              <a:lnSpc>
                <a:spcPts val="3120"/>
              </a:lnSpc>
              <a:spcBef>
                <a:spcPct val="0"/>
              </a:spcBef>
            </a:pPr>
            <a:r>
              <a:rPr lang="en-US" sz="2600">
                <a:solidFill>
                  <a:srgbClr val="FFFFFF"/>
                </a:solidFill>
                <a:latin typeface="Roboto"/>
              </a:rPr>
              <a:t>Find product of two matrices to get predicted rating matrix</a:t>
            </a:r>
          </a:p>
        </p:txBody>
      </p:sp>
      <p:sp>
        <p:nvSpPr>
          <p:cNvPr name="TextBox 25" id="25"/>
          <p:cNvSpPr txBox="true"/>
          <p:nvPr/>
        </p:nvSpPr>
        <p:spPr>
          <a:xfrm rot="0">
            <a:off x="1409355" y="9248775"/>
            <a:ext cx="4345113" cy="400050"/>
          </a:xfrm>
          <a:prstGeom prst="rect">
            <a:avLst/>
          </a:prstGeom>
        </p:spPr>
        <p:txBody>
          <a:bodyPr anchor="t" rtlCol="false" tIns="0" lIns="0" bIns="0" rIns="0">
            <a:spAutoFit/>
          </a:bodyPr>
          <a:lstStyle/>
          <a:p>
            <a:pPr algn="ctr">
              <a:lnSpc>
                <a:spcPts val="3120"/>
              </a:lnSpc>
              <a:spcBef>
                <a:spcPct val="0"/>
              </a:spcBef>
            </a:pPr>
            <a:r>
              <a:rPr lang="en-US" sz="2600">
                <a:solidFill>
                  <a:srgbClr val="FFFFFF"/>
                </a:solidFill>
                <a:latin typeface="Roboto Bold"/>
              </a:rPr>
              <a:t>Predicted rating matrix</a:t>
            </a:r>
          </a:p>
        </p:txBody>
      </p:sp>
      <p:grpSp>
        <p:nvGrpSpPr>
          <p:cNvPr name="Group 26" id="26"/>
          <p:cNvGrpSpPr/>
          <p:nvPr/>
        </p:nvGrpSpPr>
        <p:grpSpPr>
          <a:xfrm rot="0">
            <a:off x="8446089" y="2870442"/>
            <a:ext cx="1477630" cy="431172"/>
            <a:chOff x="0" y="0"/>
            <a:chExt cx="6350000" cy="1852930"/>
          </a:xfrm>
        </p:grpSpPr>
        <p:sp>
          <p:nvSpPr>
            <p:cNvPr name="Freeform 27" id="27"/>
            <p:cNvSpPr/>
            <p:nvPr/>
          </p:nvSpPr>
          <p:spPr>
            <a:xfrm>
              <a:off x="0" y="0"/>
              <a:ext cx="6350000" cy="1854200"/>
            </a:xfrm>
            <a:custGeom>
              <a:avLst/>
              <a:gdLst/>
              <a:ahLst/>
              <a:cxnLst/>
              <a:rect r="r" b="b" t="t" l="l"/>
              <a:pathLst>
                <a:path h="1854200" w="63500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sp>
      </p:grpSp>
      <p:grpSp>
        <p:nvGrpSpPr>
          <p:cNvPr name="Group 28" id="28"/>
          <p:cNvGrpSpPr/>
          <p:nvPr/>
        </p:nvGrpSpPr>
        <p:grpSpPr>
          <a:xfrm rot="0">
            <a:off x="12011296" y="2870442"/>
            <a:ext cx="1477630" cy="431172"/>
            <a:chOff x="0" y="0"/>
            <a:chExt cx="6350000" cy="1852930"/>
          </a:xfrm>
        </p:grpSpPr>
        <p:sp>
          <p:nvSpPr>
            <p:cNvPr name="Freeform 29" id="29"/>
            <p:cNvSpPr/>
            <p:nvPr/>
          </p:nvSpPr>
          <p:spPr>
            <a:xfrm>
              <a:off x="0" y="0"/>
              <a:ext cx="6350000" cy="1854200"/>
            </a:xfrm>
            <a:custGeom>
              <a:avLst/>
              <a:gdLst/>
              <a:ahLst/>
              <a:cxnLst/>
              <a:rect r="r" b="b" t="t" l="l"/>
              <a:pathLst>
                <a:path h="1854200" w="63500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sp>
      </p:grpSp>
      <p:grpSp>
        <p:nvGrpSpPr>
          <p:cNvPr name="Group 30" id="30"/>
          <p:cNvGrpSpPr/>
          <p:nvPr/>
        </p:nvGrpSpPr>
        <p:grpSpPr>
          <a:xfrm rot="-10800000">
            <a:off x="5754468" y="8225905"/>
            <a:ext cx="1477630" cy="431172"/>
            <a:chOff x="0" y="0"/>
            <a:chExt cx="6350000" cy="1852930"/>
          </a:xfrm>
        </p:grpSpPr>
        <p:sp>
          <p:nvSpPr>
            <p:cNvPr name="Freeform 31" id="31"/>
            <p:cNvSpPr/>
            <p:nvPr/>
          </p:nvSpPr>
          <p:spPr>
            <a:xfrm>
              <a:off x="0" y="0"/>
              <a:ext cx="6350000" cy="1854200"/>
            </a:xfrm>
            <a:custGeom>
              <a:avLst/>
              <a:gdLst/>
              <a:ahLst/>
              <a:cxnLst/>
              <a:rect r="r" b="b" t="t" l="l"/>
              <a:pathLst>
                <a:path h="1854200" w="63500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sp>
      </p:grpSp>
      <p:grpSp>
        <p:nvGrpSpPr>
          <p:cNvPr name="Group 32" id="32"/>
          <p:cNvGrpSpPr/>
          <p:nvPr/>
        </p:nvGrpSpPr>
        <p:grpSpPr>
          <a:xfrm rot="-10800000">
            <a:off x="10876769" y="8225905"/>
            <a:ext cx="1477630" cy="431172"/>
            <a:chOff x="0" y="0"/>
            <a:chExt cx="6350000" cy="1852930"/>
          </a:xfrm>
        </p:grpSpPr>
        <p:sp>
          <p:nvSpPr>
            <p:cNvPr name="Freeform 33" id="33"/>
            <p:cNvSpPr/>
            <p:nvPr/>
          </p:nvSpPr>
          <p:spPr>
            <a:xfrm>
              <a:off x="0" y="0"/>
              <a:ext cx="6350000" cy="1854200"/>
            </a:xfrm>
            <a:custGeom>
              <a:avLst/>
              <a:gdLst/>
              <a:ahLst/>
              <a:cxnLst/>
              <a:rect r="r" b="b" t="t" l="l"/>
              <a:pathLst>
                <a:path h="1854200" w="63500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sp>
      </p:grpSp>
      <p:grpSp>
        <p:nvGrpSpPr>
          <p:cNvPr name="Group 34" id="34"/>
          <p:cNvGrpSpPr/>
          <p:nvPr/>
        </p:nvGrpSpPr>
        <p:grpSpPr>
          <a:xfrm rot="5400000">
            <a:off x="13884498" y="5832689"/>
            <a:ext cx="1477630" cy="431172"/>
            <a:chOff x="0" y="0"/>
            <a:chExt cx="6350000" cy="1852930"/>
          </a:xfrm>
        </p:grpSpPr>
        <p:sp>
          <p:nvSpPr>
            <p:cNvPr name="Freeform 35" id="35"/>
            <p:cNvSpPr/>
            <p:nvPr/>
          </p:nvSpPr>
          <p:spPr>
            <a:xfrm>
              <a:off x="0" y="0"/>
              <a:ext cx="6350000" cy="1854200"/>
            </a:xfrm>
            <a:custGeom>
              <a:avLst/>
              <a:gdLst/>
              <a:ahLst/>
              <a:cxnLst/>
              <a:rect r="r" b="b" t="t" l="l"/>
              <a:pathLst>
                <a:path h="1854200" w="63500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sp>
      </p:grpSp>
      <p:pic>
        <p:nvPicPr>
          <p:cNvPr name="Picture 36" id="3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2"/>
              </a:ext>
            </a:extLst>
          </a:blip>
          <a:srcRect l="0" t="0" r="0" b="0"/>
          <a:stretch>
            <a:fillRect/>
          </a:stretch>
        </p:blipFill>
        <p:spPr>
          <a:xfrm flipH="false" flipV="false" rot="0">
            <a:off x="16460390" y="-2093413"/>
            <a:ext cx="3655220" cy="3655220"/>
          </a:xfrm>
          <a:prstGeom prst="rect">
            <a:avLst/>
          </a:prstGeom>
        </p:spPr>
      </p:pic>
      <p:grpSp>
        <p:nvGrpSpPr>
          <p:cNvPr name="Group 37" id="37"/>
          <p:cNvGrpSpPr/>
          <p:nvPr/>
        </p:nvGrpSpPr>
        <p:grpSpPr>
          <a:xfrm rot="-5400000">
            <a:off x="16082512" y="5784604"/>
            <a:ext cx="1477630" cy="431172"/>
            <a:chOff x="0" y="0"/>
            <a:chExt cx="6350000" cy="1852930"/>
          </a:xfrm>
        </p:grpSpPr>
        <p:sp>
          <p:nvSpPr>
            <p:cNvPr name="Freeform 38" id="38"/>
            <p:cNvSpPr/>
            <p:nvPr/>
          </p:nvSpPr>
          <p:spPr>
            <a:xfrm>
              <a:off x="0" y="0"/>
              <a:ext cx="6350000" cy="1854200"/>
            </a:xfrm>
            <a:custGeom>
              <a:avLst/>
              <a:gdLst/>
              <a:ahLst/>
              <a:cxnLst/>
              <a:rect r="r" b="b" t="t" l="l"/>
              <a:pathLst>
                <a:path h="1854200" w="6350000">
                  <a:moveTo>
                    <a:pt x="6249670" y="739140"/>
                  </a:moveTo>
                  <a:lnTo>
                    <a:pt x="5328920" y="49530"/>
                  </a:lnTo>
                  <a:cubicBezTo>
                    <a:pt x="5284470" y="16510"/>
                    <a:pt x="5236210" y="0"/>
                    <a:pt x="5186680" y="0"/>
                  </a:cubicBezTo>
                  <a:cubicBezTo>
                    <a:pt x="5081270" y="0"/>
                    <a:pt x="5003800" y="81280"/>
                    <a:pt x="5003800" y="194310"/>
                  </a:cubicBezTo>
                  <a:lnTo>
                    <a:pt x="5003800" y="605790"/>
                  </a:lnTo>
                  <a:lnTo>
                    <a:pt x="313690" y="605790"/>
                  </a:lnTo>
                  <a:cubicBezTo>
                    <a:pt x="139700" y="609600"/>
                    <a:pt x="0" y="751840"/>
                    <a:pt x="0" y="927100"/>
                  </a:cubicBezTo>
                  <a:cubicBezTo>
                    <a:pt x="0" y="1102360"/>
                    <a:pt x="139700" y="1244600"/>
                    <a:pt x="313690" y="1248410"/>
                  </a:cubicBezTo>
                  <a:lnTo>
                    <a:pt x="5003800" y="1248410"/>
                  </a:lnTo>
                  <a:lnTo>
                    <a:pt x="5003800" y="1659890"/>
                  </a:lnTo>
                  <a:cubicBezTo>
                    <a:pt x="5003800" y="1772920"/>
                    <a:pt x="5081270" y="1854200"/>
                    <a:pt x="5186680" y="1854200"/>
                  </a:cubicBezTo>
                  <a:cubicBezTo>
                    <a:pt x="5236210" y="1854200"/>
                    <a:pt x="5284470" y="1836420"/>
                    <a:pt x="5328920" y="1803400"/>
                  </a:cubicBezTo>
                  <a:lnTo>
                    <a:pt x="6249670" y="1115060"/>
                  </a:lnTo>
                  <a:cubicBezTo>
                    <a:pt x="6313170" y="1066800"/>
                    <a:pt x="6350000" y="998220"/>
                    <a:pt x="6350000" y="927100"/>
                  </a:cubicBezTo>
                  <a:cubicBezTo>
                    <a:pt x="6350000" y="854710"/>
                    <a:pt x="6313170" y="787400"/>
                    <a:pt x="6249670" y="739140"/>
                  </a:cubicBezTo>
                  <a:close/>
                </a:path>
              </a:pathLst>
            </a:custGeom>
            <a:solidFill>
              <a:srgbClr val="55A4A5"/>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DAEbLRTXK7k</dc:identifier>
  <dcterms:modified xsi:type="dcterms:W3CDTF">2011-08-01T06:04:30Z</dcterms:modified>
  <cp:revision>1</cp:revision>
  <dc:title>Machine Learning Final presentation</dc:title>
</cp:coreProperties>
</file>